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</p:sldMasterIdLst>
  <p:notesMasterIdLst>
    <p:notesMasterId r:id="rId10"/>
  </p:notesMasterIdLst>
  <p:sldIdLst>
    <p:sldId id="256" r:id="rId4"/>
    <p:sldId id="388" r:id="rId5"/>
    <p:sldId id="397" r:id="rId6"/>
    <p:sldId id="382" r:id="rId7"/>
    <p:sldId id="259" r:id="rId8"/>
    <p:sldId id="39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1" autoAdjust="0"/>
  </p:normalViewPr>
  <p:slideViewPr>
    <p:cSldViewPr snapToGrid="0" showGuides="1">
      <p:cViewPr>
        <p:scale>
          <a:sx n="98" d="100"/>
          <a:sy n="98" d="100"/>
        </p:scale>
        <p:origin x="2588" y="1328"/>
      </p:cViewPr>
      <p:guideLst>
        <p:guide orient="horz" pos="2160"/>
        <p:guide pos="3840"/>
        <p:guide pos="36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194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195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CB46F7B9-FB9C-4858-A16F-342C3E4EE844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2FCB57-5304-404F-969B-8B0C41C3A1B9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DHBW-Studierende haben durch ihr duales Bachelorstudium bereits ein</a:t>
            </a:r>
            <a:r>
              <a:rPr lang="de-DE" baseline="0" dirty="0"/>
              <a:t> hervorragendes Fundament für ihre berufliche Entwicklung.</a:t>
            </a:r>
          </a:p>
          <a:p>
            <a:r>
              <a:rPr lang="de-DE" baseline="0" dirty="0"/>
              <a:t>Für eine Fach- oder Führungsposition ist es dennoch oft sinnvoll, sich gezielt weiterzubilden.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b="1" strike="noStrike" spc="-1" dirty="0">
              <a:solidFill>
                <a:schemeClr val="dk1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Vorteile eines Master-Abschlusses: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b="1" dirty="0"/>
              <a:t>fachliche</a:t>
            </a:r>
            <a:r>
              <a:rPr lang="de-DE" dirty="0"/>
              <a:t> Weiterentwicklung – Wissen vertiefen oder erweitern</a:t>
            </a:r>
            <a:endParaRPr lang="de-DE" b="1" dirty="0"/>
          </a:p>
          <a:p>
            <a:pPr marL="171450" indent="-171450">
              <a:buFontTx/>
              <a:buChar char="-"/>
            </a:pPr>
            <a:r>
              <a:rPr lang="de-DE" b="1" dirty="0"/>
              <a:t>berufliche</a:t>
            </a:r>
            <a:r>
              <a:rPr lang="de-DE" dirty="0"/>
              <a:t> Weiterentwicklung – bessere Karrierechancen (wie sehen Arbeitgeber den Master?) – Vorbereitung sowohl auf eine Fachlaufbahn oder eine Führungskräftelaufbahn</a:t>
            </a:r>
          </a:p>
          <a:p>
            <a:pPr marL="171450" indent="-171450">
              <a:buFontTx/>
              <a:buChar char="-"/>
            </a:pPr>
            <a:r>
              <a:rPr lang="de-DE" b="1" dirty="0"/>
              <a:t>persönliche</a:t>
            </a:r>
            <a:r>
              <a:rPr lang="de-DE" dirty="0"/>
              <a:t> Weiterentwicklung – oft der größte Mehrwert – z.B. mit dem ausgezeichneten Modul „Fachübergreifende Kompetenzen“ das fester Bestandteil des Dualen Masters der DHBW 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 </a:t>
            </a:r>
          </a:p>
          <a:p>
            <a:pPr lvl="2"/>
            <a:r>
              <a:rPr lang="de-DE" dirty="0"/>
              <a:t>Ca. 78 % der Bachelor-Absolvent*innen von Universitäten nehmen ein weiterführendes Studium auf, 90 % davon ein Master-Studium. </a:t>
            </a:r>
          </a:p>
          <a:p>
            <a:pPr lvl="2"/>
            <a:r>
              <a:rPr lang="de-DE" dirty="0"/>
              <a:t>Bei HAWs liegt die Übergangsquote bei 44 %</a:t>
            </a:r>
          </a:p>
          <a:p>
            <a:pPr lvl="2"/>
            <a:r>
              <a:rPr lang="de-DE" dirty="0"/>
              <a:t>Die DHBW geht von einer Quote von 35 % aus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24F0-9AA5-42AC-B0A8-1434E88F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0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Dualer Master der DHBW</a:t>
            </a:r>
            <a:br>
              <a:rPr lang="de-DE" sz="1200" b="1" strike="noStrike" spc="-1" dirty="0">
                <a:solidFill>
                  <a:schemeClr val="dk1"/>
                </a:solidFill>
                <a:latin typeface="Arial"/>
              </a:rPr>
            </a:b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mit </a:t>
            </a:r>
            <a:r>
              <a:rPr lang="de-DE" sz="1200" b="0" u="sng" strike="noStrike" spc="-1" dirty="0">
                <a:solidFill>
                  <a:schemeClr val="dk1"/>
                </a:solidFill>
                <a:latin typeface="Arial"/>
              </a:rPr>
              <a:t>deutlichen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</a:t>
            </a: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Unterschieden zum Bachelorstudium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</a:t>
            </a:r>
            <a:b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</a:b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  </a:t>
            </a:r>
            <a:r>
              <a:rPr lang="de-DE" b="1" dirty="0"/>
              <a:t>Studienmodell:</a:t>
            </a:r>
            <a:r>
              <a:rPr lang="de-DE" dirty="0"/>
              <a:t> Große Wahlmöglichkeiten durch modularen Aufbau, zeitlich und inhaltlich flexibel</a:t>
            </a:r>
            <a:endParaRPr lang="de-DE" sz="1200" b="0" strike="noStrike" spc="-1" baseline="0" dirty="0">
              <a:solidFill>
                <a:schemeClr val="dk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  </a:t>
            </a:r>
            <a:r>
              <a:rPr lang="de-DE" sz="1200" b="1" strike="noStrike" spc="-1" baseline="0" dirty="0">
                <a:solidFill>
                  <a:schemeClr val="dk1"/>
                </a:solidFill>
                <a:latin typeface="Arial"/>
              </a:rPr>
              <a:t>Zeitmodell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: Präsenzphasen ca. 3 Tage im Monat, n</a:t>
            </a: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ur kurze Unterbrechung der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 Berufstätigkeit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Nahtloser Übergang</a:t>
            </a: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: Einstieg direkt 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nach dem Bachelor möglich (über Vorab-Module der Wissenschaftliche Weiterbildung…)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Regelstudienzeit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: 2 Jahre, einfach verlängerbar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Lehre</a:t>
            </a: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 durch Professor*innen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</a:rPr>
              <a:t> der DHBW aller Standorte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Studienort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: ca. </a:t>
            </a:r>
            <a:r>
              <a:rPr lang="de-DE" dirty="0"/>
              <a:t>50% der Veranstaltungen in Heilbronn, ca. 50% an den Standorten der DHBW</a:t>
            </a:r>
            <a:endParaRPr lang="de-DE" sz="1200" b="0" strike="noStrike" spc="-1" baseline="0" dirty="0">
              <a:solidFill>
                <a:schemeClr val="dk1"/>
              </a:solidFill>
              <a:latin typeface="+mn-lt"/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Gebührenfinanziert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 (viele Arbeitgeber unterstützen Studierende, nachfragen lohnt sich!)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  <a:sym typeface="Wingdings" panose="05000000000000000000" pitchFamily="2" charset="2"/>
              </a:rPr>
              <a:t></a:t>
            </a: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 individuell,</a:t>
            </a:r>
            <a:r>
              <a:rPr lang="de-DE" sz="1200" b="1" strike="noStrike" spc="-1" baseline="0" dirty="0">
                <a:solidFill>
                  <a:schemeClr val="dk1"/>
                </a:solidFill>
                <a:latin typeface="Arial"/>
              </a:rPr>
              <a:t> flexibel, dual</a:t>
            </a:r>
            <a:endParaRPr lang="de-DE" sz="1200" b="0" strike="noStrike" spc="-1" baseline="0" dirty="0">
              <a:solidFill>
                <a:schemeClr val="dk1"/>
              </a:solidFill>
              <a:latin typeface="+mn-lt"/>
              <a:sym typeface="Wingdings" panose="05000000000000000000" pitchFamily="2" charset="2"/>
            </a:endParaRPr>
          </a:p>
          <a:p>
            <a:endParaRPr lang="de-DE" baseline="0" dirty="0"/>
          </a:p>
          <a:p>
            <a:r>
              <a:rPr lang="de-DE" b="1" baseline="0" dirty="0"/>
              <a:t>Modulvielfalt</a:t>
            </a:r>
          </a:p>
          <a:p>
            <a:r>
              <a:rPr lang="de-DE" baseline="0" dirty="0"/>
              <a:t>Über den Modul-O-Mat und den Profil-O-Mat auf der Homepage des DHBW CAS kann man die passenden Module finden.</a:t>
            </a:r>
          </a:p>
          <a:p>
            <a:endParaRPr lang="de-DE" baseline="0" dirty="0"/>
          </a:p>
          <a:p>
            <a:r>
              <a:rPr lang="de-DE" b="1" baseline="0" dirty="0"/>
              <a:t>Einzigartig an der DHBW: </a:t>
            </a:r>
            <a:r>
              <a:rPr lang="de-DE" b="0" baseline="0" dirty="0"/>
              <a:t>Das Modul </a:t>
            </a:r>
            <a:r>
              <a:rPr lang="de-DE" b="1" baseline="0" dirty="0"/>
              <a:t>Fachübergreifende Kompetenzen </a:t>
            </a:r>
            <a:r>
              <a:rPr lang="de-DE" b="0" baseline="0" dirty="0"/>
              <a:t>stärkt angehende Fach- und Führungskräfte auch im persönlichen und sozialen Bereich. Studierende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wählen individuell Seminare zu Schlüsselkompetenzen, auf die sie besonderen Wert legen. Dieses Modul ist in</a:t>
            </a:r>
            <a:r>
              <a:rPr lang="de-D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Fachbereichen Technik, Wirtschaft und Gesundheit fester Bestandteil der Masterstudiengänge und wird von Studierenden und Dualen Partnern sehr geschätzt.</a:t>
            </a:r>
            <a:endParaRPr lang="de-DE" b="1" baseline="0" dirty="0"/>
          </a:p>
          <a:p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Es muss nicht gleich ein ganzes Masterstudium sein – die DHBW bietet zu ganz aktuellen Themen und Fragestellungen 400+ Module in den Bereichen Wirtschaft, Technik, Gesundheit und Sozialwesen an. Sie können einzeln oder als Zertifikat (mit zwei bzw. 6 Modulen gebündelt) gebucht werden, die ECTS sind später auf ein Masterstudium anrechenbar. Somit ist der Übergang in den Master auch nahtlos direkt nach dem Bachelor möglich!</a:t>
            </a:r>
          </a:p>
          <a:p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Ansprechpartner*innen: </a:t>
            </a:r>
            <a:br>
              <a:rPr lang="de-DE" sz="1200" b="0" strike="noStrike" spc="-1" dirty="0">
                <a:solidFill>
                  <a:schemeClr val="dk1"/>
                </a:solidFill>
                <a:latin typeface="Arial"/>
              </a:rPr>
            </a:b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Master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Standortgeschäftsstellen</a:t>
            </a: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, Professorinnen und Professoren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der DHBW bzw. </a:t>
            </a:r>
            <a:r>
              <a:rPr lang="de-DE" sz="1200" b="0" strike="noStrike" spc="-1" baseline="0" dirty="0" err="1">
                <a:solidFill>
                  <a:schemeClr val="dk1"/>
                </a:solidFill>
                <a:latin typeface="Arial"/>
              </a:rPr>
              <a:t>Studiengangsleiterinnen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und </a:t>
            </a:r>
            <a:r>
              <a:rPr lang="de-DE" sz="1200" b="0" strike="noStrike" spc="-1" baseline="0" dirty="0" err="1">
                <a:solidFill>
                  <a:schemeClr val="dk1"/>
                </a:solidFill>
                <a:latin typeface="Arial"/>
              </a:rPr>
              <a:t>Studiengangsleiter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strike="noStrike" spc="-1" baseline="0" dirty="0">
              <a:solidFill>
                <a:schemeClr val="dk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Arial"/>
              </a:rPr>
              <a:t>QR-Code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hier finden DHBW-Bachelor eigens für sie zusammengestellt die wichtigsten Informationen und Links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Kurzvideo zum Master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Unterschiede Bachelor und Master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Ansprechpartner für die Beratung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Termine der Informationsveranstaltungen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Schnuppervorlesungen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und vieles mehr…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endParaRPr lang="de-DE" baseline="0" dirty="0"/>
          </a:p>
          <a:p>
            <a:r>
              <a:rPr lang="de-DE" b="1" baseline="0" dirty="0"/>
              <a:t>Das Team der CAS-Geschäftsstelle berät gerne individuell und organisiert die Teilnahme an einer Schnuppervorlesung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Studieninteressierte besuchen eine reguläre Lehrveranstaltung des Masters, bei der Sie wertvolle Einblicke erhalten.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Vor und nach der Veranstaltungen sowie in den Pausen können sie sich mit den Masterstudierenden austauschen. Der Vorteil: Sie erhalten Infos aus erster Hand!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Auch die Professor*innen und Dozent*innen beantworten gerne Fragen.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Allgemein: 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www.cas.dhbw.de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24F0-9AA5-42AC-B0A8-1434E88F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Die Webseite enthält alle Infos rund um den Dualen Master der DHBW.</a:t>
            </a:r>
          </a:p>
          <a:p>
            <a:endParaRPr lang="de-DE" dirty="0"/>
          </a:p>
          <a:p>
            <a:r>
              <a:rPr lang="de-DE" dirty="0"/>
              <a:t>Hilfreiche Links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Gegenüberstellung Bachelor und Master der DHBW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Eckdaten Master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Erklärvideo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Modul-O-Mat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Mastermodule im Spotlight</a:t>
            </a:r>
          </a:p>
          <a:p>
            <a:endParaRPr lang="de-DE" dirty="0"/>
          </a:p>
          <a:p>
            <a:r>
              <a:rPr lang="de-DE" dirty="0"/>
              <a:t>Weitere Infos</a:t>
            </a:r>
          </a:p>
          <a:p>
            <a:pPr marL="171450" indent="-171450">
              <a:buFontTx/>
              <a:buChar char="-"/>
            </a:pPr>
            <a:r>
              <a:rPr lang="de-DE" dirty="0"/>
              <a:t>Persönlichen Beratungstermin buchen</a:t>
            </a:r>
          </a:p>
          <a:p>
            <a:pPr marL="171450" indent="-171450">
              <a:buFontTx/>
              <a:buChar char="-"/>
            </a:pPr>
            <a:r>
              <a:rPr lang="de-DE" dirty="0"/>
              <a:t>Termine Info-Veranstaltungen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Schnuppervorlesungen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Masterexpert</a:t>
            </a:r>
            <a:r>
              <a:rPr lang="de-DE" dirty="0"/>
              <a:t>*innen am Standort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In Kontakt bleiben</a:t>
            </a:r>
          </a:p>
          <a:p>
            <a:pPr marL="171450" indent="-171450">
              <a:buFontTx/>
              <a:buChar char="-"/>
            </a:pPr>
            <a:r>
              <a:rPr lang="de-DE" dirty="0"/>
              <a:t>Newsletter abonnieren</a:t>
            </a:r>
          </a:p>
          <a:p>
            <a:pPr marL="171450" indent="-171450">
              <a:buFontTx/>
              <a:buChar char="-"/>
            </a:pPr>
            <a:r>
              <a:rPr lang="de-DE" dirty="0"/>
              <a:t>Teil des Alumninetzwerks der DHBW werden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B46F7B9-FB9C-4858-A16F-342C3E4EE844}" type="slidenum">
              <a:rPr lang="de-DE" sz="1400" b="0" strike="noStrike" spc="-1" smtClean="0">
                <a:solidFill>
                  <a:srgbClr val="000000"/>
                </a:solidFill>
                <a:latin typeface="Calibri"/>
              </a:rPr>
              <a:t>6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4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8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1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2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9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0" y="1139760"/>
            <a:ext cx="12191760" cy="571788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5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8"/>
          <p:cNvPicPr/>
          <p:nvPr/>
        </p:nvPicPr>
        <p:blipFill>
          <a:blip r:embed="rId7"/>
          <a:srcRect l="11857" t="9985" r="12274" b="19700"/>
          <a:stretch/>
        </p:blipFill>
        <p:spPr>
          <a:xfrm>
            <a:off x="9804240" y="247680"/>
            <a:ext cx="1847520" cy="64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3240" y="1139760"/>
            <a:ext cx="5762160" cy="571788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277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4000" b="0" i="1" strike="noStrike" spc="-1">
                <a:solidFill>
                  <a:schemeClr val="lt1"/>
                </a:solidFill>
                <a:latin typeface="Times New Roman"/>
              </a:rPr>
              <a:t>Mastertitelformat bearbeiten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855360" y="3820320"/>
            <a:ext cx="2742840" cy="3977640"/>
          </a:xfrm>
          <a:prstGeom prst="rect">
            <a:avLst/>
          </a:prstGeom>
          <a:noFill/>
          <a:ln w="12600">
            <a:solidFill>
              <a:schemeClr val="accent6"/>
            </a:solidFill>
            <a:miter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" b="1" strike="noStrike" cap="all" spc="-1">
                <a:solidFill>
                  <a:schemeClr val="dk1">
                    <a:alpha val="0"/>
                  </a:schemeClr>
                </a:solidFill>
                <a:latin typeface="Times New Roman"/>
              </a:rPr>
              <a:t>.</a:t>
            </a:r>
            <a:endParaRPr lang="en-US" sz="1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Textplatzhalter 10"/>
          <p:cNvSpPr/>
          <p:nvPr/>
        </p:nvSpPr>
        <p:spPr>
          <a:xfrm>
            <a:off x="9895320" y="6317640"/>
            <a:ext cx="1750320" cy="18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www.cas.dhbw.de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hellem Hintergrund 1/3 lin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08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0" name="Objekt 6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11" name="Objekt 6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hteck 3"/>
          <p:cNvSpPr/>
          <p:nvPr/>
        </p:nvSpPr>
        <p:spPr>
          <a:xfrm>
            <a:off x="0" y="0"/>
            <a:ext cx="406368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63320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633200" y="2002680"/>
            <a:ext cx="670356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358920" lvl="4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sldNum" idx="2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80F3A39-EAFE-4BDD-A249-2EBE3B08BC8B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33200" y="6555600"/>
            <a:ext cx="624528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foili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18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21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22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3240" y="0"/>
            <a:ext cx="5940000" cy="685764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39132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4000" b="0" i="1" strike="noStrike" spc="-1">
                <a:solidFill>
                  <a:schemeClr val="lt1"/>
                </a:solidFill>
                <a:latin typeface="Times New Roman"/>
              </a:rPr>
              <a:t>Mastertitelformat bearbeiten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855360" y="3820320"/>
            <a:ext cx="2742840" cy="3977640"/>
          </a:xfrm>
          <a:prstGeom prst="rect">
            <a:avLst/>
          </a:prstGeom>
          <a:noFill/>
          <a:ln w="12600">
            <a:solidFill>
              <a:schemeClr val="accent6"/>
            </a:solidFill>
            <a:miter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" b="1" strike="noStrike" cap="all" spc="-1">
                <a:solidFill>
                  <a:schemeClr val="dk1">
                    <a:alpha val="0"/>
                  </a:schemeClr>
                </a:solidFill>
                <a:latin typeface="Times New Roman"/>
              </a:rPr>
              <a:t>.</a:t>
            </a:r>
            <a:endParaRPr lang="en-US" sz="1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 mit Auflist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26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7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8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29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84072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Agenda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84072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100000"/>
              </a:lnSpc>
              <a:spcAft>
                <a:spcPts val="601"/>
              </a:spcAft>
              <a:buClr>
                <a:srgbClr val="3D4548"/>
              </a:buClr>
              <a:buFont typeface="Times New Roman"/>
              <a:buAutoNum type="arabicPeriod"/>
            </a:pPr>
            <a:r>
              <a:rPr lang="de-DE" sz="1800" b="0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714240" lvl="1" indent="-352440" defTabSz="914400">
              <a:lnSpc>
                <a:spcPct val="100000"/>
              </a:lnSpc>
              <a:spcAft>
                <a:spcPts val="601"/>
              </a:spcAft>
              <a:buClr>
                <a:srgbClr val="3D4548"/>
              </a:buClr>
              <a:buFont typeface="Times New Roman"/>
              <a:buAutoNum type="alphaL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 mit Tabel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4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6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37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84072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Agenda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84072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Tabelle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llflächige Grafikfoli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42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44" name="Objekt 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45" name="Objekt 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1048104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3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9B81F71-BDCB-44DC-9FAF-E03D38A735C5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50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Rechteck 2"/>
          <p:cNvSpPr/>
          <p:nvPr/>
        </p:nvSpPr>
        <p:spPr>
          <a:xfrm>
            <a:off x="8128080" y="0"/>
            <a:ext cx="406368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53" name="Grafik 3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54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5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358920" lvl="4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sldNum" idx="4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CC05541-AD76-4370-BA5E-C0A64D4455CC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Subline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61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Rechteck 3"/>
          <p:cNvSpPr/>
          <p:nvPr/>
        </p:nvSpPr>
        <p:spPr>
          <a:xfrm>
            <a:off x="8128080" y="0"/>
            <a:ext cx="406368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graphicFrame>
        <p:nvGraphicFramePr>
          <p:cNvPr id="164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6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55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Subline Zweizeilig</a:t>
            </a:r>
            <a:br>
              <a:rPr sz="1800"/>
            </a:b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D4A8BBF-DD6A-4355-9325-D7B11B1F68C2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55360" y="2909880"/>
            <a:ext cx="6703560" cy="316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77840" lvl="1" indent="-1778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1" name="Grafik 6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gram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73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75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76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1048104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1048104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Diagramm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6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24F12F5-4C8C-4E2A-879E-7E7955EB9819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bel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82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4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8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1048104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1048104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Tabelle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7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E2333B5F-545E-4A72-B001-EFB9BB5F96E2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24D9A7B4-7CBB-7743-0E02-614B1B30F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39824"/>
            <a:ext cx="12192000" cy="571817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E2994F2C-651C-F04D-81D9-D0836023B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4F1C61C8-9CA9-5111-5F0A-EE8956A5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" y="1139825"/>
            <a:ext cx="5762641" cy="5718175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2772000" rIns="0" bIns="0" rtlCol="0" anchor="t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062B3624-EE4D-F075-96A3-F602636E0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12" y="3288864"/>
            <a:ext cx="6106028" cy="27699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838DE8F8-AFC5-66EC-BEF9-53EC00E910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30171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19E2E53-26A6-9EE7-73EA-A23A37C0F6EC}"/>
              </a:ext>
            </a:extLst>
          </p:cNvPr>
          <p:cNvSpPr txBox="1">
            <a:spLocks/>
          </p:cNvSpPr>
          <p:nvPr userDrawn="1"/>
        </p:nvSpPr>
        <p:spPr>
          <a:xfrm>
            <a:off x="9895261" y="6316495"/>
            <a:ext cx="1750741" cy="18466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de-DE" sz="10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26225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und Bild (1/3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1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358920" lvl="4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i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6ABB2B1C-2C05-923B-5947-A26972155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645CA5D6-2FBB-739A-9408-D2B3DB1B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" y="0"/>
            <a:ext cx="5940441" cy="68580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3913200" rIns="0" bIns="0" rtlCol="0" anchor="t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C9D3BCF1-B5ED-3FAA-0A4C-7238F7C7D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30171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6C8A844D-5DED-392B-9435-6AA0D2BCC3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3" y="600075"/>
            <a:ext cx="6840987" cy="861774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71534E1-EEB0-28D2-A63E-874B2B111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213" y="2002600"/>
            <a:ext cx="6840987" cy="4068000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714375" indent="-352425">
              <a:buFont typeface="+mj-lt"/>
              <a:buAutoNum type="alphaLcPeriod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1345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6C8A844D-5DED-392B-9435-6AA0D2BCC3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3" y="600075"/>
            <a:ext cx="6840987" cy="861774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B7AE12C6-16F4-A775-F149-D2557961AE5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55213" y="2002600"/>
            <a:ext cx="6840987" cy="406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49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Grafik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995F586-3D6C-C75A-0B4C-B79F363FA3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995F586-3D6C-C75A-0B4C-B79F363F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847FE64-0BCE-A0CA-7F01-AC3951F9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84874-3293-474B-11C1-E31A46D8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E4724918-7BF5-C4DE-D8B3-8A632C664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98573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8CC887E-D94E-8CE0-29C5-2121307EEB04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38AEF-A39A-C9BE-F72A-A84AC93B58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3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51885AD-862D-F517-4D81-A7639C48FA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5214" y="2002600"/>
            <a:ext cx="6703767" cy="4068000"/>
          </a:xfrm>
          <a:prstGeom prst="rect">
            <a:avLst/>
          </a:prstGeom>
        </p:spPr>
        <p:txBody>
          <a:bodyPr/>
          <a:lstStyle>
            <a:lvl4pP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002625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F8CEB4B-05DB-3F52-601D-1BD3473DBE95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3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3486EC-11DA-3494-E134-01031E2938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213" y="2002600"/>
            <a:ext cx="6703767" cy="5539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4AB79E8-EFEA-4208-376F-6A98647DC09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213" y="2909852"/>
            <a:ext cx="6703767" cy="3160747"/>
          </a:xfrm>
          <a:prstGeom prst="rect">
            <a:avLst/>
          </a:prstGeom>
        </p:spPr>
        <p:txBody>
          <a:bodyPr/>
          <a:lstStyle>
            <a:lvl1pPr>
              <a:defRPr b="0" cap="none" baseline="0"/>
            </a:lvl1pPr>
            <a:lvl2pPr marL="177800" indent="-1778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Font typeface="Symbol" panose="05050102010706020507" pitchFamily="18" charset="2"/>
              <a:buChar char="-"/>
              <a:defRPr/>
            </a:lvl3pPr>
            <a:lvl4pPr marL="358775" indent="-176213">
              <a:buFont typeface="Symbol" panose="05050102010706020507" pitchFamily="18" charset="2"/>
              <a:buChar char="-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de-DE" dirty="0"/>
              <a:t>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B322C5E7-75BE-9E8D-16AD-A3A8E11D6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B1DBB8-3859-B811-38CB-F6CBD9BA78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7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CD29A578-FAA6-60CB-CB37-6BC53B18860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55212" y="2002600"/>
            <a:ext cx="10481574" cy="40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476537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BE79D1BD-F60F-EE54-15C7-43159B187D6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55212" y="2002600"/>
            <a:ext cx="10481574" cy="40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6170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und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7EE3879-498A-6460-A3C7-A1D79BDA4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12" y="2002600"/>
            <a:ext cx="6703767" cy="4068000"/>
          </a:xfrm>
          <a:prstGeom prst="rect">
            <a:avLst/>
          </a:prstGeom>
        </p:spPr>
        <p:txBody>
          <a:bodyPr/>
          <a:lstStyle>
            <a:lvl3pPr>
              <a:buClr>
                <a:schemeClr val="accent6"/>
              </a:buClr>
              <a:defRPr/>
            </a:lvl3pPr>
            <a:lvl4pPr marL="358775" indent="-176213">
              <a:buClr>
                <a:schemeClr val="accent6"/>
              </a:buCl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F1C2DD1F-D7A3-B393-799C-79149E19F4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2" y="6365222"/>
            <a:ext cx="6703767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709074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line, Inhalt und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EC2102DD-E650-B458-CDBE-E808F1A628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2" y="2002600"/>
            <a:ext cx="6703769" cy="553998"/>
          </a:xfrm>
          <a:prstGeom prst="rect">
            <a:avLst/>
          </a:prstGeom>
        </p:spPr>
        <p:txBody>
          <a:bodyPr anchor="b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74F9E6A-FB66-0FA1-7EDD-4FEB754770E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5212" y="2909852"/>
            <a:ext cx="6703769" cy="3160747"/>
          </a:xfrm>
          <a:prstGeom prst="rect">
            <a:avLst/>
          </a:prstGeo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>
              <a:buClr>
                <a:schemeClr val="accent6"/>
              </a:buCl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C965A26F-5347-9FFE-FA74-430D9881BF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95887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line, Inhalt und Bild (1/3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20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23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55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Subline Zweizeilig</a:t>
            </a:r>
            <a:br>
              <a:rPr sz="1800"/>
            </a:b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55360" y="2909880"/>
            <a:ext cx="6703560" cy="316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F53B3E8-966F-45D0-80B1-BC6BEF0DE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62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3A4FFC1E-01BF-D119-853B-D0E5282BC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D8AAACC-EDA2-DB61-3D5D-30EBC9E83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001830" cy="68580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2160000" rIns="3240000" bIns="0" rtlCol="0" anchor="t">
            <a:noAutofit/>
          </a:bodyPr>
          <a:lstStyle>
            <a:lvl1pPr>
              <a:lnSpc>
                <a:spcPts val="3200"/>
              </a:lnSpc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1FCB2E85-188E-BD9D-9D86-7C35AEE112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953038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1FAC1A8-8EFC-91C7-8338-736DA2E52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212" y="1325226"/>
            <a:ext cx="7882388" cy="430887"/>
          </a:xfrm>
        </p:spPr>
        <p:txBody>
          <a:bodyPr wrap="square" anchor="b">
            <a:spAutoFit/>
          </a:bodyPr>
          <a:lstStyle>
            <a:lvl1pPr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DBC3FEA-E861-0D9F-3FA3-E203C9EEED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211" y="5424269"/>
            <a:ext cx="7031489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257003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geslichtsysteme, Gebäude, Haltevorrichtung, Im Haus enthält.&#10;&#10;Automatisch generierte Beschreibung">
            <a:extLst>
              <a:ext uri="{FF2B5EF4-FFF2-40B4-BE49-F238E27FC236}">
                <a16:creationId xmlns:a16="http://schemas.microsoft.com/office/drawing/2014/main" id="{D8E63E78-4DD3-7C62-9A43-0CF39D7A5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EBFAF092-1AFA-C9F6-8321-9499BB65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72B42F5D-9526-EC64-B349-E96C7E04C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7C178828-1D88-4E4B-DFE5-EF4074F0AE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03157" y="3112843"/>
            <a:ext cx="3776895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CA346AE1-2E37-1FC0-C968-DA214AACDD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3157" y="3688619"/>
            <a:ext cx="3776895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89497855-5709-ECB3-F4FE-B2BECE5AC4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3157" y="4101068"/>
            <a:ext cx="3776895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6" name="Bildplatzhalter 19">
            <a:extLst>
              <a:ext uri="{FF2B5EF4-FFF2-40B4-BE49-F238E27FC236}">
                <a16:creationId xmlns:a16="http://schemas.microsoft.com/office/drawing/2014/main" id="{53C6BDA3-0A16-D7C7-E213-A468748B967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5212" y="1989138"/>
            <a:ext cx="2479244" cy="2481262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64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geslichtsysteme, Gebäude, Haltevorrichtung, Im Haus enthält.&#10;&#10;Automatisch generierte Beschreibung">
            <a:extLst>
              <a:ext uri="{FF2B5EF4-FFF2-40B4-BE49-F238E27FC236}">
                <a16:creationId xmlns:a16="http://schemas.microsoft.com/office/drawing/2014/main" id="{D8E63E78-4DD3-7C62-9A43-0CF39D7A5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19">
            <a:extLst>
              <a:ext uri="{FF2B5EF4-FFF2-40B4-BE49-F238E27FC236}">
                <a16:creationId xmlns:a16="http://schemas.microsoft.com/office/drawing/2014/main" id="{F9D41E60-FAEE-53C8-DF63-C842D49D2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12" y="2184416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1" name="Textplatzhalter 15">
            <a:extLst>
              <a:ext uri="{FF2B5EF4-FFF2-40B4-BE49-F238E27FC236}">
                <a16:creationId xmlns:a16="http://schemas.microsoft.com/office/drawing/2014/main" id="{0AB62D02-66A3-F582-6CF6-FE30BA98FC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103" y="2528657"/>
            <a:ext cx="3776895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2" name="Textplatzhalter 19">
            <a:extLst>
              <a:ext uri="{FF2B5EF4-FFF2-40B4-BE49-F238E27FC236}">
                <a16:creationId xmlns:a16="http://schemas.microsoft.com/office/drawing/2014/main" id="{62F1AF63-24FD-9DF6-F025-38413B7AA1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0103" y="3104434"/>
            <a:ext cx="3776895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3" name="Textplatzhalter 19">
            <a:extLst>
              <a:ext uri="{FF2B5EF4-FFF2-40B4-BE49-F238E27FC236}">
                <a16:creationId xmlns:a16="http://schemas.microsoft.com/office/drawing/2014/main" id="{1FB3C654-05D2-8695-2112-ECA703537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103" y="3516883"/>
            <a:ext cx="3776895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64" name="Bildplatzhalter 19">
            <a:extLst>
              <a:ext uri="{FF2B5EF4-FFF2-40B4-BE49-F238E27FC236}">
                <a16:creationId xmlns:a16="http://schemas.microsoft.com/office/drawing/2014/main" id="{05B68B90-D18D-5035-62A0-7625FDC4C2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5212" y="4368800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5" name="Textplatzhalter 15">
            <a:extLst>
              <a:ext uri="{FF2B5EF4-FFF2-40B4-BE49-F238E27FC236}">
                <a16:creationId xmlns:a16="http://schemas.microsoft.com/office/drawing/2014/main" id="{2B9D7977-6866-50B4-A922-FAF6D5B458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00104" y="4713043"/>
            <a:ext cx="3776895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6" name="Textplatzhalter 19">
            <a:extLst>
              <a:ext uri="{FF2B5EF4-FFF2-40B4-BE49-F238E27FC236}">
                <a16:creationId xmlns:a16="http://schemas.microsoft.com/office/drawing/2014/main" id="{DE73FE42-8052-CCA3-AD7C-C28AF7119A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0104" y="5288819"/>
            <a:ext cx="3776895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7" name="Textplatzhalter 19">
            <a:extLst>
              <a:ext uri="{FF2B5EF4-FFF2-40B4-BE49-F238E27FC236}">
                <a16:creationId xmlns:a16="http://schemas.microsoft.com/office/drawing/2014/main" id="{FB25611E-1135-9AE7-ED56-4C20F9F93A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0104" y="5701268"/>
            <a:ext cx="3776895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BFAF092-1AFA-C9F6-8321-9499BB65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8E02672B-0A94-200D-0A00-59A62B665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30582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D9C0C4D5-ECCD-564E-EE38-1DA5172F16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12" y="2184416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Bildplatzhalter 19">
            <a:extLst>
              <a:ext uri="{FF2B5EF4-FFF2-40B4-BE49-F238E27FC236}">
                <a16:creationId xmlns:a16="http://schemas.microsoft.com/office/drawing/2014/main" id="{99ABB3E5-AF58-D471-711E-9FAE114AAF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212" y="4368800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1399E352-26EC-3DFD-0563-8D952FA9C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105" y="2528657"/>
            <a:ext cx="3142467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DF6FB33-7356-F7AC-DB4E-E417144884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0105" y="3104434"/>
            <a:ext cx="3142467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E7D2FC08-C9DC-2F19-44AF-A86EB29566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105" y="3516883"/>
            <a:ext cx="3142467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5053CE50-5892-F62E-12E6-0E458258BD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0105" y="4713042"/>
            <a:ext cx="3142467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F19C6F3B-4BFB-B770-1F3C-705F691B82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00105" y="5288819"/>
            <a:ext cx="3142467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81A10266-44D5-3973-561E-751224B701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00105" y="5701268"/>
            <a:ext cx="3142467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3" name="Bildplatzhalter 19">
            <a:extLst>
              <a:ext uri="{FF2B5EF4-FFF2-40B4-BE49-F238E27FC236}">
                <a16:creationId xmlns:a16="http://schemas.microsoft.com/office/drawing/2014/main" id="{67378ABE-5342-43E6-C1E1-FEB7EC155AD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04388" y="2184416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Bildplatzhalter 19">
            <a:extLst>
              <a:ext uri="{FF2B5EF4-FFF2-40B4-BE49-F238E27FC236}">
                <a16:creationId xmlns:a16="http://schemas.microsoft.com/office/drawing/2014/main" id="{AA77D1F1-5F48-FEA5-B852-0622CF12FA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04388" y="4368800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B356D563-2349-933C-B444-0C90C408EA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9280" y="2528657"/>
            <a:ext cx="2938033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7E41C1A6-BE8F-5768-C2D8-4973F8CDC8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9280" y="3104434"/>
            <a:ext cx="2938033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E65A66D6-8398-A670-722C-98AF16F4C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49280" y="3516883"/>
            <a:ext cx="2938033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77B0F12D-68B0-B568-0EB2-EAFC87BDC5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9280" y="4713042"/>
            <a:ext cx="2938033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AF6622CB-6870-4F85-7AF0-544D838AA0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9280" y="5288819"/>
            <a:ext cx="2938033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2154D633-4493-CD9E-7DF4-E9D431FC34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9280" y="5701268"/>
            <a:ext cx="2938033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0CE76AB0-22DB-D984-3259-B215EBB27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016A6A0-F956-39DE-7179-70066CFAF1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969FE1CA-E359-7982-21C0-89FB3116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045" y="6555722"/>
            <a:ext cx="206375" cy="123111"/>
          </a:xfrm>
        </p:spPr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71F1A8F5-82DD-2DB4-D72C-FC9366A0F7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01129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6">
            <a:extLst>
              <a:ext uri="{FF2B5EF4-FFF2-40B4-BE49-F238E27FC236}">
                <a16:creationId xmlns:a16="http://schemas.microsoft.com/office/drawing/2014/main" id="{1C12FF8E-1EA7-879A-195E-CE983962F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14852"/>
          <a:stretch/>
        </p:blipFill>
        <p:spPr>
          <a:xfrm>
            <a:off x="3159" y="1139825"/>
            <a:ext cx="12192000" cy="5718176"/>
          </a:xfrm>
          <a:prstGeom prst="rect">
            <a:avLst/>
          </a:prstGeom>
        </p:spPr>
      </p:pic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4841762-5C26-D9BF-0C80-FBB97A9F0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56C2F16-F10F-3497-8EAE-80A80F621A8C}"/>
              </a:ext>
            </a:extLst>
          </p:cNvPr>
          <p:cNvSpPr/>
          <p:nvPr userDrawn="1"/>
        </p:nvSpPr>
        <p:spPr>
          <a:xfrm>
            <a:off x="3159" y="1139825"/>
            <a:ext cx="5762641" cy="571817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2772000" rIns="0" bIns="0" rtlCol="0"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de-DE" sz="4000" b="0" i="1" baseline="-25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F3CE568-D2D3-FF5C-883B-A877C33914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5213" y="5244784"/>
            <a:ext cx="6588376" cy="492443"/>
          </a:xfrm>
        </p:spPr>
        <p:txBody>
          <a:bodyPr vert="horz" anchor="b">
            <a:noAutofit/>
          </a:bodyPr>
          <a:lstStyle>
            <a:lvl1pPr algn="l">
              <a:defRPr sz="3200" u="none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320104AD-1650-6FCA-1CA1-9AF66FDEE7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213" y="5848034"/>
            <a:ext cx="6588376" cy="215444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HABEN SIE NOCH FRAGEN?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119E2E53-26A6-9EE7-73EA-A23A37C0F6EC}"/>
              </a:ext>
            </a:extLst>
          </p:cNvPr>
          <p:cNvSpPr txBox="1">
            <a:spLocks/>
          </p:cNvSpPr>
          <p:nvPr userDrawn="1"/>
        </p:nvSpPr>
        <p:spPr>
          <a:xfrm>
            <a:off x="9895261" y="6316495"/>
            <a:ext cx="1750741" cy="18466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de-DE" sz="10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346381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hellem Hintergrund 1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20" y="600075"/>
            <a:ext cx="6703768" cy="861774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D8EAA-56BA-FF85-5F57-666AC5D6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020" y="2002600"/>
            <a:ext cx="6703768" cy="4068000"/>
          </a:xfrm>
        </p:spPr>
        <p:txBody>
          <a:bodyPr/>
          <a:lstStyle>
            <a:lvl3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90C3CA2F-E6DB-82FE-50F8-6BEAB3F9A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020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5417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1933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817955B9-B010-76EB-9DCC-6DCE3DF01A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0" b="14740"/>
          <a:stretch/>
        </p:blipFill>
        <p:spPr>
          <a:xfrm>
            <a:off x="0" y="1120775"/>
            <a:ext cx="12191999" cy="573722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24F0584-579E-9ECE-8657-8AA9AFB78A4A}"/>
              </a:ext>
            </a:extLst>
          </p:cNvPr>
          <p:cNvSpPr/>
          <p:nvPr userDrawn="1"/>
        </p:nvSpPr>
        <p:spPr>
          <a:xfrm rot="5400000">
            <a:off x="4575142" y="-765142"/>
            <a:ext cx="3048002" cy="121982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F1C61C8-9CA9-5111-5F0A-EE8956A5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213" y="4752340"/>
            <a:ext cx="6588376" cy="984885"/>
          </a:xfrm>
        </p:spPr>
        <p:txBody>
          <a:bodyPr vert="horz"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062B3624-EE4D-F075-96A3-F602636E0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13" y="5848034"/>
            <a:ext cx="6588376" cy="215444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160436-D2A7-3CA2-C662-D0250AC4C9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5754" y="5909590"/>
            <a:ext cx="1441524" cy="215444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de-DE" sz="1400" b="0" cap="none" dirty="0" smtClean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de-DE" dirty="0"/>
              <a:t>www.cas.dhbw.de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994F2C-651C-F04D-81D9-D0836023B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94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449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2E81C31-AA58-7418-9937-FFB79252D6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39822"/>
            <a:ext cx="12198285" cy="5718177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994F2C-651C-F04D-81D9-D0836023B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3912AA-757E-B1FE-98F8-3F8263A4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213" y="4752341"/>
            <a:ext cx="6588376" cy="984885"/>
          </a:xfrm>
        </p:spPr>
        <p:txBody>
          <a:bodyPr vert="horz"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47F12-0865-F351-4E3D-4FCAEFC0A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13" y="5848034"/>
            <a:ext cx="6588376" cy="215444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18B89DD-E215-E008-1CDC-64C1F6888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5263" y="5909590"/>
            <a:ext cx="1441524" cy="153888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de-DE" sz="1000" b="0" cap="none" dirty="0" smtClean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de-DE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1459175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0040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7F1B9DD0-EA19-96B1-73F7-A33B4DF5A2BF}"/>
              </a:ext>
            </a:extLst>
          </p:cNvPr>
          <p:cNvSpPr/>
          <p:nvPr userDrawn="1"/>
        </p:nvSpPr>
        <p:spPr>
          <a:xfrm>
            <a:off x="0" y="1139822"/>
            <a:ext cx="12198285" cy="5718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en-US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994F2C-651C-F04D-81D9-D0836023B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3912AA-757E-B1FE-98F8-3F8263A4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213" y="4752341"/>
            <a:ext cx="6588376" cy="984885"/>
          </a:xfrm>
        </p:spPr>
        <p:txBody>
          <a:bodyPr vert="horz" anchor="b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47F12-0865-F351-4E3D-4FCAEFC0A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13" y="5848034"/>
            <a:ext cx="6588376" cy="215444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18B89DD-E215-E008-1CDC-64C1F6888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5263" y="5909590"/>
            <a:ext cx="1441524" cy="153888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de-DE" sz="1000" b="0" cap="none" dirty="0" smtClean="0">
                <a:solidFill>
                  <a:schemeClr val="tx1"/>
                </a:solidFill>
              </a:defRPr>
            </a:lvl1pPr>
          </a:lstStyle>
          <a:p>
            <a:pPr lvl="0" algn="r"/>
            <a:r>
              <a:rPr lang="de-DE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34081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vollflächi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0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Rechteck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graphicFrame>
        <p:nvGraphicFramePr>
          <p:cNvPr id="33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34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510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6C8A844D-5DED-392B-9435-6AA0D2BCC3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3" y="600075"/>
            <a:ext cx="6840987" cy="861774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 mit Bild</a:t>
            </a:r>
            <a:endParaRPr lang="en-US" dirty="0"/>
          </a:p>
        </p:txBody>
      </p:sp>
      <p:sp>
        <p:nvSpPr>
          <p:cNvPr id="35" name="Tabellenplatzhalter 34">
            <a:extLst>
              <a:ext uri="{FF2B5EF4-FFF2-40B4-BE49-F238E27FC236}">
                <a16:creationId xmlns:a16="http://schemas.microsoft.com/office/drawing/2014/main" id="{530C1F12-EFB3-B9E0-CD13-848714D3676D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55213" y="2002600"/>
            <a:ext cx="6840987" cy="40680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80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995F586-3D6C-C75A-0B4C-B79F363FA3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2093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995F586-3D6C-C75A-0B4C-B79F363F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847FE64-0BCE-A0CA-7F01-AC3951F9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84874-3293-474B-11C1-E31A46D8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E4724918-7BF5-C4DE-D8B3-8A632C664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555722"/>
            <a:ext cx="10023473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917558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079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D8EAA-56BA-FF85-5F57-666AC5D6A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FCD8BA21-16EE-6001-1EB0-380F7AC637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555722"/>
            <a:ext cx="10023473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4140219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117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49B68D2-90F0-DEA3-EBEB-52B1521904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5213" y="2002600"/>
            <a:ext cx="10481574" cy="4068000"/>
          </a:xfr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6"/>
              </a:buCl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Roboto Light" panose="02000000000000000000" pitchFamily="2" charset="0"/>
              <a:buChar char="−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FCD8BA21-16EE-6001-1EB0-380F7AC637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555722"/>
            <a:ext cx="10023473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77440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366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3486EC-11DA-3494-E134-01031E2938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213" y="2002600"/>
            <a:ext cx="10481574" cy="553998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FCD8BA21-16EE-6001-1EB0-380F7AC637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555722"/>
            <a:ext cx="10023473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BB32816-FF96-7477-5DE3-AF4FB50C49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5213" y="2909852"/>
            <a:ext cx="10481574" cy="3160747"/>
          </a:xfr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6"/>
              </a:buCl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Roboto Light" panose="02000000000000000000" pitchFamily="2" charset="0"/>
              <a:buChar char="−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46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llem Hintergrund 1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0426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20" y="600075"/>
            <a:ext cx="6703768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D8EAA-56BA-FF85-5F57-666AC5D6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020" y="2002600"/>
            <a:ext cx="6703768" cy="4068000"/>
          </a:xfrm>
        </p:spPr>
        <p:txBody>
          <a:bodyPr/>
          <a:lstStyle>
            <a:lvl3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90C3CA2F-E6DB-82FE-50F8-6BEAB3F9A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020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355221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und Inhalt mit hellem Hintergrund 1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4240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20" y="600075"/>
            <a:ext cx="6703768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90C3CA2F-E6DB-82FE-50F8-6BEAB3F9A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020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F7A423AF-0BF8-64D5-910D-BD1D7608CA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3020" y="2002600"/>
            <a:ext cx="6703769" cy="553998"/>
          </a:xfrm>
        </p:spPr>
        <p:txBody>
          <a:bodyPr anchor="b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167D1B-8CC1-9BEF-DDE3-0808BBAF8F9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633020" y="2909852"/>
            <a:ext cx="6703769" cy="3160747"/>
          </a:xfr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6"/>
              </a:buCl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Roboto Light" panose="02000000000000000000" pitchFamily="2" charset="0"/>
              <a:buChar char="−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llem Hintergrund 1/3 rer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7867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D8EAA-56BA-FF85-5F57-666AC5D6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12" y="2002600"/>
            <a:ext cx="6703768" cy="4068000"/>
          </a:xfrm>
        </p:spPr>
        <p:txBody>
          <a:bodyPr/>
          <a:lstStyle>
            <a:lvl3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6964B8-940F-B76C-4940-BDC2AF3BB4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543A0133-F3B3-BFDA-3F9C-0F986AEC1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2" y="6555722"/>
            <a:ext cx="6703768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35040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und Inhalt mit hellem Hintergrund 1/3 rer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2021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6964B8-940F-B76C-4940-BDC2AF3BB4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543A0133-F3B3-BFDA-3F9C-0F986AEC1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2" y="6555722"/>
            <a:ext cx="6703768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5E5961F-8B51-CDC4-376A-DB123ABD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212" y="2002600"/>
            <a:ext cx="6703769" cy="553998"/>
          </a:xfrm>
        </p:spPr>
        <p:txBody>
          <a:bodyPr anchor="b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53606B-1907-C69B-5FE3-235763A146D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5212" y="2909852"/>
            <a:ext cx="6703769" cy="3160747"/>
          </a:xfr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6"/>
              </a:buCl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Roboto Light" panose="02000000000000000000" pitchFamily="2" charset="0"/>
              <a:buChar char="−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dunkl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475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0" y="2002600"/>
            <a:ext cx="12192000" cy="40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D8EAA-56BA-FF85-5F57-666AC5D6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13" y="2164600"/>
            <a:ext cx="5168787" cy="37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7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itat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36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1001600" cy="685764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2160000" rIns="3240000" bIns="0" anchor="t">
            <a:noAutofit/>
          </a:bodyPr>
          <a:lstStyle/>
          <a:p>
            <a:pPr indent="0" defTabSz="914400">
              <a:lnSpc>
                <a:spcPts val="3200"/>
              </a:lnSpc>
              <a:buNone/>
            </a:pPr>
            <a:r>
              <a:rPr lang="de-DE" sz="2400" b="0" i="1" strike="noStrike" spc="-1">
                <a:solidFill>
                  <a:schemeClr val="lt1"/>
                </a:solidFill>
                <a:latin typeface="Times New Roman"/>
              </a:rPr>
              <a:t>Mastertitelformat bearbeiten</a:t>
            </a:r>
            <a:endParaRPr lang="en-US" sz="2400" b="0" strike="noStrike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0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41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55360" y="2043000"/>
            <a:ext cx="2742840" cy="3977640"/>
          </a:xfrm>
          <a:prstGeom prst="rect">
            <a:avLst/>
          </a:prstGeom>
          <a:noFill/>
          <a:ln w="12600">
            <a:solidFill>
              <a:schemeClr val="accent6"/>
            </a:solidFill>
            <a:miter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" b="1" strike="noStrike" cap="all" spc="-1">
                <a:solidFill>
                  <a:schemeClr val="dk1">
                    <a:alpha val="0"/>
                  </a:schemeClr>
                </a:solidFill>
                <a:latin typeface="Times New Roman"/>
              </a:rPr>
              <a:t>.</a:t>
            </a:r>
            <a:endParaRPr lang="en-US" sz="1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55360" y="-2221920"/>
            <a:ext cx="7882200" cy="397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800" b="0" strike="noStrike" cap="all" spc="-1">
                <a:solidFill>
                  <a:schemeClr val="lt1"/>
                </a:solidFill>
                <a:latin typeface="Arial"/>
              </a:rPr>
              <a:t>Master-Untertitelformat bearbeiten</a:t>
            </a:r>
            <a:endParaRPr lang="en-US" sz="2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1/3)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56867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20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66095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AC39603A-ED78-136F-EB51-51C2ED1B2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020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7EE3879-498A-6460-A3C7-A1D79BDA4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3020" y="2002600"/>
            <a:ext cx="6703767" cy="4068000"/>
          </a:xfrm>
        </p:spPr>
        <p:txBody>
          <a:bodyPr/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62FD30B5-A787-7EAA-0292-26BD011A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045" y="6555722"/>
            <a:ext cx="206375" cy="123111"/>
          </a:xfrm>
        </p:spPr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FA7D36-D2C5-8EFB-7BEC-EFB9A4B6A0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3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line, Bild (1/3)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6893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8">
            <a:extLst>
              <a:ext uri="{FF2B5EF4-FFF2-40B4-BE49-F238E27FC236}">
                <a16:creationId xmlns:a16="http://schemas.microsoft.com/office/drawing/2014/main" id="{848CCA20-8698-B2B8-D5CA-424D3A063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3020" y="2002600"/>
            <a:ext cx="6703769" cy="553998"/>
          </a:xfrm>
        </p:spPr>
        <p:txBody>
          <a:bodyPr anchor="b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0F2F735-DA1F-FFF8-6203-6A6704BCE29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33020" y="2909852"/>
            <a:ext cx="6703769" cy="3160747"/>
          </a:xfr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6"/>
              </a:buCl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Roboto Light" panose="02000000000000000000" pitchFamily="2" charset="0"/>
              <a:buChar char="−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20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4066095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AC39603A-ED78-136F-EB51-51C2ED1B2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020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62FD30B5-A787-7EAA-0292-26BD011A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045" y="6555722"/>
            <a:ext cx="206375" cy="123111"/>
          </a:xfrm>
        </p:spPr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FA7D36-D2C5-8EFB-7BEC-EFB9A4B6A0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1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und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823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AC39603A-ED78-136F-EB51-51C2ED1B2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2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7EE3879-498A-6460-A3C7-A1D79BDA4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12" y="2002600"/>
            <a:ext cx="6703767" cy="4068000"/>
          </a:xfrm>
        </p:spPr>
        <p:txBody>
          <a:bodyPr/>
          <a:lstStyle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08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line, Inhalt und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7728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AC39603A-ED78-136F-EB51-51C2ED1B2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2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EC2102DD-E650-B458-CDBE-E808F1A628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2" y="2002600"/>
            <a:ext cx="6703769" cy="553998"/>
          </a:xfrm>
        </p:spPr>
        <p:txBody>
          <a:bodyPr anchor="b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74F9E6A-FB66-0FA1-7EDD-4FEB754770E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5212" y="2909852"/>
            <a:ext cx="6703769" cy="3160747"/>
          </a:xfr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chemeClr val="accent6"/>
              </a:buCl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Roboto Light" panose="02000000000000000000" pitchFamily="2" charset="0"/>
              <a:buChar char="−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09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8491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5">
            <a:extLst>
              <a:ext uri="{FF2B5EF4-FFF2-40B4-BE49-F238E27FC236}">
                <a16:creationId xmlns:a16="http://schemas.microsoft.com/office/drawing/2014/main" id="{85F7E9D4-8914-C090-5F04-E076A94FBC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A1CCF8-F5D0-13CD-9533-C7B10267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10481574" cy="861774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8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7349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ildplatzhalter 5">
            <a:extLst>
              <a:ext uri="{FF2B5EF4-FFF2-40B4-BE49-F238E27FC236}">
                <a16:creationId xmlns:a16="http://schemas.microsoft.com/office/drawing/2014/main" id="{8BCC438E-E691-CBFB-4E7B-D2C2656911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2A84914-1F88-0917-8992-B4DC80691D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42045" y="6555722"/>
            <a:ext cx="20637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5E20AAC-FA29-9278-DD2B-702E624C0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64499" y="3840330"/>
            <a:ext cx="3572287" cy="1938169"/>
          </a:xfrm>
          <a:custGeom>
            <a:avLst/>
            <a:gdLst>
              <a:gd name="connsiteX0" fmla="*/ 0 w 3589843"/>
              <a:gd name="connsiteY0" fmla="*/ 0 h 1947694"/>
              <a:gd name="connsiteX1" fmla="*/ 352095 w 3589843"/>
              <a:gd name="connsiteY1" fmla="*/ 280203 h 1947694"/>
              <a:gd name="connsiteX2" fmla="*/ 3589843 w 3589843"/>
              <a:gd name="connsiteY2" fmla="*/ 280203 h 1947694"/>
              <a:gd name="connsiteX3" fmla="*/ 3589843 w 3589843"/>
              <a:gd name="connsiteY3" fmla="*/ 1947694 h 1947694"/>
              <a:gd name="connsiteX4" fmla="*/ 1 w 3589843"/>
              <a:gd name="connsiteY4" fmla="*/ 1947694 h 1947694"/>
              <a:gd name="connsiteX5" fmla="*/ 1 w 3589843"/>
              <a:gd name="connsiteY5" fmla="*/ 408668 h 1947694"/>
              <a:gd name="connsiteX6" fmla="*/ 0 w 3589843"/>
              <a:gd name="connsiteY6" fmla="*/ 408668 h 19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843" h="1947694">
                <a:moveTo>
                  <a:pt x="0" y="0"/>
                </a:moveTo>
                <a:lnTo>
                  <a:pt x="352095" y="280203"/>
                </a:lnTo>
                <a:lnTo>
                  <a:pt x="3589843" y="280203"/>
                </a:lnTo>
                <a:lnTo>
                  <a:pt x="3589843" y="1947694"/>
                </a:lnTo>
                <a:lnTo>
                  <a:pt x="1" y="1947694"/>
                </a:lnTo>
                <a:lnTo>
                  <a:pt x="1" y="408668"/>
                </a:lnTo>
                <a:lnTo>
                  <a:pt x="0" y="408668"/>
                </a:lnTo>
                <a:close/>
              </a:path>
            </a:pathLst>
          </a:custGeom>
          <a:ln w="19050">
            <a:solidFill>
              <a:schemeClr val="accent6"/>
            </a:solidFill>
          </a:ln>
        </p:spPr>
        <p:txBody>
          <a:bodyPr wrap="square" lIns="144000" tIns="432000" rIns="144000" bIns="144000">
            <a:noAutofit/>
          </a:bodyPr>
          <a:lstStyle>
            <a:lvl1pPr>
              <a:defRPr sz="1800" b="0" i="1" cap="none" baseline="0">
                <a:solidFill>
                  <a:schemeClr val="bg1"/>
                </a:solidFill>
                <a:latin typeface="+mj-lt"/>
              </a:defRPr>
            </a:lvl1pPr>
            <a:lvl2pPr>
              <a:defRPr sz="2000" i="1">
                <a:latin typeface="+mj-lt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5891CB0-0ED5-00D0-41D7-40FA409063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4500" y="5878812"/>
            <a:ext cx="3572287" cy="184666"/>
          </a:xfrm>
        </p:spPr>
        <p:txBody>
          <a:bodyPr>
            <a:noAutofit/>
          </a:bodyPr>
          <a:lstStyle>
            <a:lvl1pPr marL="171450" indent="-171450">
              <a:buFont typeface="Roboto Light" panose="02000000000000000000" pitchFamily="2" charset="0"/>
              <a:buChar char="−"/>
              <a:defRPr sz="1200" b="0" cap="none">
                <a:solidFill>
                  <a:schemeClr val="bg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de-DE" dirty="0"/>
              <a:t>Hier steht der Zitatgeber</a:t>
            </a:r>
          </a:p>
        </p:txBody>
      </p:sp>
    </p:spTree>
    <p:extLst>
      <p:ext uri="{BB962C8B-B14F-4D97-AF65-F5344CB8AC3E}">
        <p14:creationId xmlns:p14="http://schemas.microsoft.com/office/powerpoint/2010/main" val="69312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5289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ildplatzhalter 5">
            <a:extLst>
              <a:ext uri="{FF2B5EF4-FFF2-40B4-BE49-F238E27FC236}">
                <a16:creationId xmlns:a16="http://schemas.microsoft.com/office/drawing/2014/main" id="{54AE91C0-D716-5E10-772F-6B99766E3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F8A8ED4-1447-5AA6-66EB-6FA23A3F13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42045" y="6555722"/>
            <a:ext cx="20637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5891CB0-0ED5-00D0-41D7-40FA409063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9808" y="4088112"/>
            <a:ext cx="3572287" cy="184666"/>
          </a:xfrm>
        </p:spPr>
        <p:txBody>
          <a:bodyPr>
            <a:noAutofit/>
          </a:bodyPr>
          <a:lstStyle>
            <a:lvl1pPr marL="171450" indent="-171450">
              <a:buFont typeface="Roboto Light" panose="02000000000000000000" pitchFamily="2" charset="0"/>
              <a:buChar char="−"/>
              <a:defRPr sz="1200" b="0" cap="none">
                <a:solidFill>
                  <a:schemeClr val="bg1"/>
                </a:solidFill>
              </a:defRPr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de-DE" dirty="0"/>
              <a:t>Hier steht der Zitatgeber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6A24554B-6A3E-88E1-48B5-D5FD10FDB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808" y="2049630"/>
            <a:ext cx="3572287" cy="1938169"/>
          </a:xfrm>
          <a:custGeom>
            <a:avLst/>
            <a:gdLst>
              <a:gd name="connsiteX0" fmla="*/ 0 w 3589843"/>
              <a:gd name="connsiteY0" fmla="*/ 0 h 1947694"/>
              <a:gd name="connsiteX1" fmla="*/ 352095 w 3589843"/>
              <a:gd name="connsiteY1" fmla="*/ 280203 h 1947694"/>
              <a:gd name="connsiteX2" fmla="*/ 3589843 w 3589843"/>
              <a:gd name="connsiteY2" fmla="*/ 280203 h 1947694"/>
              <a:gd name="connsiteX3" fmla="*/ 3589843 w 3589843"/>
              <a:gd name="connsiteY3" fmla="*/ 1947694 h 1947694"/>
              <a:gd name="connsiteX4" fmla="*/ 1 w 3589843"/>
              <a:gd name="connsiteY4" fmla="*/ 1947694 h 1947694"/>
              <a:gd name="connsiteX5" fmla="*/ 1 w 3589843"/>
              <a:gd name="connsiteY5" fmla="*/ 408668 h 1947694"/>
              <a:gd name="connsiteX6" fmla="*/ 0 w 3589843"/>
              <a:gd name="connsiteY6" fmla="*/ 408668 h 19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843" h="1947694">
                <a:moveTo>
                  <a:pt x="0" y="0"/>
                </a:moveTo>
                <a:lnTo>
                  <a:pt x="352095" y="280203"/>
                </a:lnTo>
                <a:lnTo>
                  <a:pt x="3589843" y="280203"/>
                </a:lnTo>
                <a:lnTo>
                  <a:pt x="3589843" y="1947694"/>
                </a:lnTo>
                <a:lnTo>
                  <a:pt x="1" y="1947694"/>
                </a:lnTo>
                <a:lnTo>
                  <a:pt x="1" y="408668"/>
                </a:lnTo>
                <a:lnTo>
                  <a:pt x="0" y="408668"/>
                </a:lnTo>
                <a:close/>
              </a:path>
            </a:pathLst>
          </a:custGeom>
          <a:ln w="19050">
            <a:solidFill>
              <a:schemeClr val="accent6"/>
            </a:solidFill>
          </a:ln>
        </p:spPr>
        <p:txBody>
          <a:bodyPr wrap="square" lIns="144000" tIns="432000" rIns="144000" bIns="144000">
            <a:noAutofit/>
          </a:bodyPr>
          <a:lstStyle>
            <a:lvl1pPr>
              <a:defRPr sz="1800" b="0" i="1" cap="none" baseline="0">
                <a:solidFill>
                  <a:schemeClr val="bg1"/>
                </a:solidFill>
                <a:latin typeface="+mj-lt"/>
              </a:defRPr>
            </a:lvl1pPr>
            <a:lvl2pPr>
              <a:defRPr sz="2000" i="1">
                <a:latin typeface="+mj-lt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8796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geslichtsysteme, Gebäude, Haltevorrichtung, Im Haus enthält.&#10;&#10;Automatisch generierte Beschreibung">
            <a:extLst>
              <a:ext uri="{FF2B5EF4-FFF2-40B4-BE49-F238E27FC236}">
                <a16:creationId xmlns:a16="http://schemas.microsoft.com/office/drawing/2014/main" id="{D8E63E78-4DD3-7C62-9A43-0CF39D7A5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60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84874-3293-474B-11C1-E31A46D8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5" name="Textplatzhalter 15">
            <a:extLst>
              <a:ext uri="{FF2B5EF4-FFF2-40B4-BE49-F238E27FC236}">
                <a16:creationId xmlns:a16="http://schemas.microsoft.com/office/drawing/2014/main" id="{2B9D7977-6866-50B4-A922-FAF6D5B458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03157" y="3112843"/>
            <a:ext cx="3776895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6" name="Textplatzhalter 19">
            <a:extLst>
              <a:ext uri="{FF2B5EF4-FFF2-40B4-BE49-F238E27FC236}">
                <a16:creationId xmlns:a16="http://schemas.microsoft.com/office/drawing/2014/main" id="{DE73FE42-8052-CCA3-AD7C-C28AF7119A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3157" y="3688619"/>
            <a:ext cx="3776895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7" name="Textplatzhalter 19">
            <a:extLst>
              <a:ext uri="{FF2B5EF4-FFF2-40B4-BE49-F238E27FC236}">
                <a16:creationId xmlns:a16="http://schemas.microsoft.com/office/drawing/2014/main" id="{FB25611E-1135-9AE7-ED56-4C20F9F93A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3157" y="4101068"/>
            <a:ext cx="3776895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BFAF092-1AFA-C9F6-8321-9499BB65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75999A-82E7-D764-3346-244C849780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64" name="Bildplatzhalter 19">
            <a:extLst>
              <a:ext uri="{FF2B5EF4-FFF2-40B4-BE49-F238E27FC236}">
                <a16:creationId xmlns:a16="http://schemas.microsoft.com/office/drawing/2014/main" id="{05B68B90-D18D-5035-62A0-7625FDC4C2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5212" y="1989138"/>
            <a:ext cx="2479244" cy="2481262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15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geslichtsysteme, Gebäude, Haltevorrichtung, Im Haus enthält.&#10;&#10;Automatisch generierte Beschreibung">
            <a:extLst>
              <a:ext uri="{FF2B5EF4-FFF2-40B4-BE49-F238E27FC236}">
                <a16:creationId xmlns:a16="http://schemas.microsoft.com/office/drawing/2014/main" id="{D8E63E78-4DD3-7C62-9A43-0CF39D7A5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513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84874-3293-474B-11C1-E31A46D8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0" name="Bildplatzhalter 19">
            <a:extLst>
              <a:ext uri="{FF2B5EF4-FFF2-40B4-BE49-F238E27FC236}">
                <a16:creationId xmlns:a16="http://schemas.microsoft.com/office/drawing/2014/main" id="{F9D41E60-FAEE-53C8-DF63-C842D49D2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12" y="2184416"/>
            <a:ext cx="1700412" cy="170179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1" name="Textplatzhalter 15">
            <a:extLst>
              <a:ext uri="{FF2B5EF4-FFF2-40B4-BE49-F238E27FC236}">
                <a16:creationId xmlns:a16="http://schemas.microsoft.com/office/drawing/2014/main" id="{0AB62D02-66A3-F582-6CF6-FE30BA98FC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103" y="2528657"/>
            <a:ext cx="3776895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2" name="Textplatzhalter 19">
            <a:extLst>
              <a:ext uri="{FF2B5EF4-FFF2-40B4-BE49-F238E27FC236}">
                <a16:creationId xmlns:a16="http://schemas.microsoft.com/office/drawing/2014/main" id="{62F1AF63-24FD-9DF6-F025-38413B7AA1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0103" y="3104434"/>
            <a:ext cx="3776895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3" name="Textplatzhalter 19">
            <a:extLst>
              <a:ext uri="{FF2B5EF4-FFF2-40B4-BE49-F238E27FC236}">
                <a16:creationId xmlns:a16="http://schemas.microsoft.com/office/drawing/2014/main" id="{1FB3C654-05D2-8695-2112-ECA703537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103" y="3516883"/>
            <a:ext cx="3776895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64" name="Bildplatzhalter 19">
            <a:extLst>
              <a:ext uri="{FF2B5EF4-FFF2-40B4-BE49-F238E27FC236}">
                <a16:creationId xmlns:a16="http://schemas.microsoft.com/office/drawing/2014/main" id="{05B68B90-D18D-5035-62A0-7625FDC4C2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5212" y="4368800"/>
            <a:ext cx="1700412" cy="170179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5" name="Textplatzhalter 15">
            <a:extLst>
              <a:ext uri="{FF2B5EF4-FFF2-40B4-BE49-F238E27FC236}">
                <a16:creationId xmlns:a16="http://schemas.microsoft.com/office/drawing/2014/main" id="{2B9D7977-6866-50B4-A922-FAF6D5B458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00104" y="4713043"/>
            <a:ext cx="3776895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6" name="Textplatzhalter 19">
            <a:extLst>
              <a:ext uri="{FF2B5EF4-FFF2-40B4-BE49-F238E27FC236}">
                <a16:creationId xmlns:a16="http://schemas.microsoft.com/office/drawing/2014/main" id="{DE73FE42-8052-CCA3-AD7C-C28AF7119A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0104" y="5288819"/>
            <a:ext cx="3776895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7" name="Textplatzhalter 19">
            <a:extLst>
              <a:ext uri="{FF2B5EF4-FFF2-40B4-BE49-F238E27FC236}">
                <a16:creationId xmlns:a16="http://schemas.microsoft.com/office/drawing/2014/main" id="{FB25611E-1135-9AE7-ED56-4C20F9F93A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0104" y="5701268"/>
            <a:ext cx="3776895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BFAF092-1AFA-C9F6-8321-9499BB65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75999A-82E7-D764-3346-244C849780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7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0564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D9C0C4D5-ECCD-564E-EE38-1DA5172F16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12" y="2184416"/>
            <a:ext cx="1700412" cy="170179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Bildplatzhalter 19">
            <a:extLst>
              <a:ext uri="{FF2B5EF4-FFF2-40B4-BE49-F238E27FC236}">
                <a16:creationId xmlns:a16="http://schemas.microsoft.com/office/drawing/2014/main" id="{99ABB3E5-AF58-D471-711E-9FAE114AAF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212" y="4368800"/>
            <a:ext cx="1700412" cy="170179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1399E352-26EC-3DFD-0563-8D952FA9C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105" y="2528657"/>
            <a:ext cx="3142467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DF6FB33-7356-F7AC-DB4E-E417144884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0105" y="3104434"/>
            <a:ext cx="3142467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E7D2FC08-C9DC-2F19-44AF-A86EB29566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105" y="3516883"/>
            <a:ext cx="3142467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5053CE50-5892-F62E-12E6-0E458258BD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0105" y="4713042"/>
            <a:ext cx="3142467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F19C6F3B-4BFB-B770-1F3C-705F691B82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00105" y="5288819"/>
            <a:ext cx="3142467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81A10266-44D5-3973-561E-751224B701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00105" y="5701268"/>
            <a:ext cx="3142467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3" name="Bildplatzhalter 19">
            <a:extLst>
              <a:ext uri="{FF2B5EF4-FFF2-40B4-BE49-F238E27FC236}">
                <a16:creationId xmlns:a16="http://schemas.microsoft.com/office/drawing/2014/main" id="{67378ABE-5342-43E6-C1E1-FEB7EC155AD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04388" y="2184416"/>
            <a:ext cx="1700412" cy="170179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Bildplatzhalter 19">
            <a:extLst>
              <a:ext uri="{FF2B5EF4-FFF2-40B4-BE49-F238E27FC236}">
                <a16:creationId xmlns:a16="http://schemas.microsoft.com/office/drawing/2014/main" id="{AA77D1F1-5F48-FEA5-B852-0622CF12FA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04388" y="4368800"/>
            <a:ext cx="1700412" cy="1701799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B356D563-2349-933C-B444-0C90C408EA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9280" y="2528657"/>
            <a:ext cx="2938033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7E41C1A6-BE8F-5768-C2D8-4973F8CDC8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9280" y="3104434"/>
            <a:ext cx="2938033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E65A66D6-8398-A670-722C-98AF16F4C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49280" y="3516883"/>
            <a:ext cx="2938033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77B0F12D-68B0-B568-0EB2-EAFC87BDC5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9280" y="4713042"/>
            <a:ext cx="2938033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AF6622CB-6870-4F85-7AF0-544D838AA0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9280" y="5288819"/>
            <a:ext cx="2938033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2154D633-4493-CD9E-7DF4-E9D431FC34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9280" y="5701268"/>
            <a:ext cx="2938033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0CE76AB0-22DB-D984-3259-B215EBB27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016A6A0-F956-39DE-7179-70066CFAF1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969FE1CA-E359-7982-21C0-89FB3116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045" y="6555722"/>
            <a:ext cx="206375" cy="123111"/>
          </a:xfrm>
        </p:spPr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takt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45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Grafik 2" descr="Ein Bild, das Tageslichtsysteme, Gebäude, Haltevorrichtung, Im Haus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8128080" y="0"/>
            <a:ext cx="4063680" cy="6857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8" name="Objekt 8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7" imgW="0" imgH="0" progId="TCLayout.ActiveDocument.1">
                  <p:embed/>
                </p:oleObj>
              </mc:Choice>
              <mc:Fallback>
                <p:oleObj r:id="rId7" imgW="0" imgH="0" progId="TCLayout.ActiveDocument.1">
                  <p:embed/>
                  <p:pic>
                    <p:nvPicPr>
                      <p:cNvPr id="49" name="Objekt 8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654840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Kontakt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603240" y="3112920"/>
            <a:ext cx="37764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3603240" y="3688560"/>
            <a:ext cx="37764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3603240" y="4101120"/>
            <a:ext cx="37764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855360" y="1989000"/>
            <a:ext cx="2478960" cy="24807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123D946-1690-4541-9FAA-A7D4CFCAA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24263" r="3491" b="11440"/>
          <a:stretch/>
        </p:blipFill>
        <p:spPr>
          <a:xfrm>
            <a:off x="0" y="1139823"/>
            <a:ext cx="12192000" cy="5718178"/>
          </a:xfrm>
          <a:prstGeom prst="rect">
            <a:avLst/>
          </a:prstGeom>
        </p:spPr>
      </p:pic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046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BE7279AD-1975-73D4-04E2-36C0B3C879C4}"/>
              </a:ext>
            </a:extLst>
          </p:cNvPr>
          <p:cNvSpPr/>
          <p:nvPr userDrawn="1"/>
        </p:nvSpPr>
        <p:spPr>
          <a:xfrm rot="5400000">
            <a:off x="4575142" y="-765142"/>
            <a:ext cx="3048002" cy="121982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1F18C1-69C4-3FF0-D21C-756CB95D4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3912AA-757E-B1FE-98F8-3F8263A41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5213" y="5244784"/>
            <a:ext cx="6588376" cy="492443"/>
          </a:xfrm>
        </p:spPr>
        <p:txBody>
          <a:bodyPr vert="horz" anchor="b">
            <a:noAutofit/>
          </a:bodyPr>
          <a:lstStyle>
            <a:lvl1pPr algn="l">
              <a:defRPr sz="3200" u="none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647F12-0865-F351-4E3D-4FCAEFC0A7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213" y="5848034"/>
            <a:ext cx="6588376" cy="215444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HABEN SIE NOCH FRAGEN?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E0C7BA9-CD2B-4036-B45C-81E4C9F027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5754" y="5909590"/>
            <a:ext cx="1441524" cy="215444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de-DE" sz="1400" b="0" cap="none" dirty="0" smtClean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de-DE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3072754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8CC887E-D94E-8CE0-29C5-2121307EEB04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38AEF-A39A-C9BE-F72A-A84AC93B58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3257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3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51885AD-862D-F517-4D81-A7639C48FA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5214" y="2002600"/>
            <a:ext cx="6703767" cy="4068000"/>
          </a:xfrm>
          <a:prstGeom prst="rect">
            <a:avLst/>
          </a:prstGeom>
        </p:spPr>
        <p:txBody>
          <a:bodyPr/>
          <a:lstStyle>
            <a:lvl4pP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583817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ischenfoi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6ABB2B1C-2C05-923B-5947-A26972155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880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645CA5D6-2FBB-739A-9408-D2B3DB1B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" y="0"/>
            <a:ext cx="5940441" cy="68580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3913200" rIns="0" bIns="0" rtlCol="0" anchor="t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C9D3BCF1-B5ED-3FAA-0A4C-7238F7C7D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30171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53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takt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57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Grafik 2" descr="Ein Bild, das Tageslichtsysteme, Gebäude, Haltevorrichtung, Im Haus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8128080" y="0"/>
            <a:ext cx="4063680" cy="6857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0" name="Objekt 8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7" imgW="0" imgH="0" progId="TCLayout.ActiveDocument.1">
                  <p:embed/>
                </p:oleObj>
              </mc:Choice>
              <mc:Fallback>
                <p:oleObj r:id="rId7" imgW="0" imgH="0" progId="TCLayout.ActiveDocument.1">
                  <p:embed/>
                  <p:pic>
                    <p:nvPicPr>
                      <p:cNvPr id="61" name="Objekt 8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855360" y="218448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700000" y="2528640"/>
            <a:ext cx="37764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700000" y="3104280"/>
            <a:ext cx="37764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700000" y="3516840"/>
            <a:ext cx="37764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855360" y="436896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2700000" y="4713120"/>
            <a:ext cx="37764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2700000" y="5288760"/>
            <a:ext cx="37764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8"/>
          <p:cNvSpPr>
            <a:spLocks noGrp="1"/>
          </p:cNvSpPr>
          <p:nvPr>
            <p:ph type="body"/>
          </p:nvPr>
        </p:nvSpPr>
        <p:spPr>
          <a:xfrm>
            <a:off x="2700000" y="5701320"/>
            <a:ext cx="37764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9"/>
          <p:cNvSpPr>
            <a:spLocks noGrp="1"/>
          </p:cNvSpPr>
          <p:nvPr>
            <p:ph type="title"/>
          </p:nvPr>
        </p:nvSpPr>
        <p:spPr>
          <a:xfrm>
            <a:off x="855360" y="600120"/>
            <a:ext cx="654840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Kontakt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10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takt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73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5" name="Objekt 8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76" name="Objekt 8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855360" y="218448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55360" y="436896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700000" y="2528640"/>
            <a:ext cx="314208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2700000" y="3104280"/>
            <a:ext cx="31420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2700000" y="3516840"/>
            <a:ext cx="314208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2700000" y="4713120"/>
            <a:ext cx="314208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2700000" y="5288760"/>
            <a:ext cx="31420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8"/>
          <p:cNvSpPr>
            <a:spLocks noGrp="1"/>
          </p:cNvSpPr>
          <p:nvPr>
            <p:ph type="body"/>
          </p:nvPr>
        </p:nvSpPr>
        <p:spPr>
          <a:xfrm>
            <a:off x="2700000" y="5701320"/>
            <a:ext cx="314208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9"/>
          <p:cNvSpPr>
            <a:spLocks noGrp="1"/>
          </p:cNvSpPr>
          <p:nvPr>
            <p:ph type="body"/>
          </p:nvPr>
        </p:nvSpPr>
        <p:spPr>
          <a:xfrm>
            <a:off x="6204240" y="218448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10"/>
          <p:cNvSpPr>
            <a:spLocks noGrp="1"/>
          </p:cNvSpPr>
          <p:nvPr>
            <p:ph type="body"/>
          </p:nvPr>
        </p:nvSpPr>
        <p:spPr>
          <a:xfrm>
            <a:off x="6204240" y="436896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11"/>
          <p:cNvSpPr>
            <a:spLocks noGrp="1"/>
          </p:cNvSpPr>
          <p:nvPr>
            <p:ph type="body"/>
          </p:nvPr>
        </p:nvSpPr>
        <p:spPr>
          <a:xfrm>
            <a:off x="8049240" y="2528640"/>
            <a:ext cx="29376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12"/>
          <p:cNvSpPr>
            <a:spLocks noGrp="1"/>
          </p:cNvSpPr>
          <p:nvPr>
            <p:ph type="body"/>
          </p:nvPr>
        </p:nvSpPr>
        <p:spPr>
          <a:xfrm>
            <a:off x="8049240" y="3104280"/>
            <a:ext cx="29376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13"/>
          <p:cNvSpPr>
            <a:spLocks noGrp="1"/>
          </p:cNvSpPr>
          <p:nvPr>
            <p:ph type="body"/>
          </p:nvPr>
        </p:nvSpPr>
        <p:spPr>
          <a:xfrm>
            <a:off x="8049240" y="3516840"/>
            <a:ext cx="29376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14"/>
          <p:cNvSpPr>
            <a:spLocks noGrp="1"/>
          </p:cNvSpPr>
          <p:nvPr>
            <p:ph type="body"/>
          </p:nvPr>
        </p:nvSpPr>
        <p:spPr>
          <a:xfrm>
            <a:off x="8049240" y="4713120"/>
            <a:ext cx="29376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15"/>
          <p:cNvSpPr>
            <a:spLocks noGrp="1"/>
          </p:cNvSpPr>
          <p:nvPr>
            <p:ph type="body"/>
          </p:nvPr>
        </p:nvSpPr>
        <p:spPr>
          <a:xfrm>
            <a:off x="8049240" y="5288760"/>
            <a:ext cx="29376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16"/>
          <p:cNvSpPr>
            <a:spLocks noGrp="1"/>
          </p:cNvSpPr>
          <p:nvPr>
            <p:ph type="body"/>
          </p:nvPr>
        </p:nvSpPr>
        <p:spPr>
          <a:xfrm>
            <a:off x="8049240" y="5701320"/>
            <a:ext cx="29376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17"/>
          <p:cNvSpPr>
            <a:spLocks noGrp="1"/>
          </p:cNvSpPr>
          <p:nvPr>
            <p:ph type="title"/>
          </p:nvPr>
        </p:nvSpPr>
        <p:spPr>
          <a:xfrm>
            <a:off x="855360" y="600120"/>
            <a:ext cx="654840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Kontakt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4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18"/>
          <p:cNvSpPr>
            <a:spLocks noGrp="1"/>
          </p:cNvSpPr>
          <p:nvPr>
            <p:ph type="sldNum" idx="1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C34C481-505B-41B9-8EDA-FF0C1F680EF8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19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len D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98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" name="Grafik 24"/>
          <p:cNvPicPr/>
          <p:nvPr/>
        </p:nvPicPr>
        <p:blipFill>
          <a:blip r:embed="rId5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Bildplatzhalter 16"/>
          <p:cNvPicPr/>
          <p:nvPr/>
        </p:nvPicPr>
        <p:blipFill>
          <a:blip r:embed="rId6"/>
          <a:srcRect t="14850" b="14850"/>
          <a:stretch/>
        </p:blipFill>
        <p:spPr>
          <a:xfrm>
            <a:off x="3240" y="1139760"/>
            <a:ext cx="12191760" cy="5717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01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7" imgW="0" imgH="0" progId="TCLayout.ActiveDocument.1">
                  <p:embed/>
                </p:oleObj>
              </mc:Choice>
              <mc:Fallback>
                <p:oleObj r:id="rId7" imgW="0" imgH="0" progId="TCLayout.ActiveDocument.1">
                  <p:embed/>
                  <p:pic>
                    <p:nvPicPr>
                      <p:cNvPr id="102" name="Objekt 1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Grafik 10"/>
          <p:cNvPicPr/>
          <p:nvPr/>
        </p:nvPicPr>
        <p:blipFill>
          <a:blip r:embed="rId8"/>
          <a:srcRect l="11857" t="9985" r="12274" b="19700"/>
          <a:stretch/>
        </p:blipFill>
        <p:spPr>
          <a:xfrm>
            <a:off x="9804240" y="247680"/>
            <a:ext cx="1847520" cy="64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hteck 6"/>
          <p:cNvSpPr/>
          <p:nvPr/>
        </p:nvSpPr>
        <p:spPr>
          <a:xfrm>
            <a:off x="3240" y="1139760"/>
            <a:ext cx="5762160" cy="571788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0" tIns="277200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4000" b="0" i="1" strike="noStrike" spc="-1" baseline="-2500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55360" y="5244840"/>
            <a:ext cx="65880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0" i="1" strike="noStrike" spc="-1">
                <a:solidFill>
                  <a:schemeClr val="lt1"/>
                </a:solidFill>
                <a:latin typeface="Times New Roman"/>
              </a:rPr>
              <a:t>Vielen Dank.</a:t>
            </a:r>
            <a:endParaRPr lang="en-US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Textplatzhalter 10"/>
          <p:cNvSpPr/>
          <p:nvPr/>
        </p:nvSpPr>
        <p:spPr>
          <a:xfrm>
            <a:off x="9895320" y="6317640"/>
            <a:ext cx="1750320" cy="18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www.cas.dhbw.de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19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tags" Target="../tags/tag20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vmlDrawing" Target="../drawings/vmlDrawing38.v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image" Target="../media/image1.w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3.xml"/><Relationship Id="rId30" Type="http://schemas.openxmlformats.org/officeDocument/2006/relationships/oleObject" Target="../embeddings/oleObject1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6538F85-B7A6-AB30-102D-B8D0CBABC5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Folie" r:id="rId22" imgW="592" imgH="591" progId="TCLayout.ActiveDocument.1">
                  <p:embed/>
                </p:oleObj>
              </mc:Choice>
              <mc:Fallback>
                <p:oleObj name="think-cell Folie" r:id="rId22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6538F85-B7A6-AB30-102D-B8D0CBAB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2E05EF-0AD9-D988-0A05-EDFEF74D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10481574" cy="861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255147E-4593-01AF-DE8E-4989627B70D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C125A-8874-9392-BA5F-6BE48F8EF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045" y="6555722"/>
            <a:ext cx="206375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B7AA6E0-70E3-332D-3E48-F760E60A7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12" y="2002600"/>
            <a:ext cx="10481574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465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800" b="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Symbol" panose="05050102010706020507" pitchFamily="18" charset="2"/>
        <a:buChar char="-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824">
          <p15:clr>
            <a:srgbClr val="F26B43"/>
          </p15:clr>
        </p15:guide>
        <p15:guide id="4" pos="7147">
          <p15:clr>
            <a:srgbClr val="F26B43"/>
          </p15:clr>
        </p15:guide>
        <p15:guide id="5" orient="horz" pos="374">
          <p15:clr>
            <a:srgbClr val="F26B43"/>
          </p15:clr>
        </p15:guide>
        <p15:guide id="6" orient="horz" pos="926">
          <p15:clr>
            <a:srgbClr val="F26B43"/>
          </p15:clr>
        </p15:guide>
        <p15:guide id="7" pos="538">
          <p15:clr>
            <a:srgbClr val="F26B43"/>
          </p15:clr>
        </p15:guide>
        <p15:guide id="8" orient="horz" pos="12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6538F85-B7A6-AB30-102D-B8D0CBABC5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908837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Folie" r:id="rId30" imgW="592" imgH="591" progId="TCLayout.ActiveDocument.1">
                  <p:embed/>
                </p:oleObj>
              </mc:Choice>
              <mc:Fallback>
                <p:oleObj name="think-cell Folie" r:id="rId30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6538F85-B7A6-AB30-102D-B8D0CBAB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2E05EF-0AD9-D988-0A05-EDFEF74D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10481574" cy="861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40C28F-917B-4C75-1F86-A93A6F4E6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13" y="2002600"/>
            <a:ext cx="10481574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255147E-4593-01AF-DE8E-4989627B70DF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C125A-8874-9392-BA5F-6BE48F8EF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045" y="6555722"/>
            <a:ext cx="206375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800" b="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Roboto Light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Roboto Light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824">
          <p15:clr>
            <a:srgbClr val="F26B43"/>
          </p15:clr>
        </p15:guide>
        <p15:guide id="4" pos="7147">
          <p15:clr>
            <a:srgbClr val="F26B43"/>
          </p15:clr>
        </p15:guide>
        <p15:guide id="5" orient="horz" pos="374">
          <p15:clr>
            <a:srgbClr val="F26B43"/>
          </p15:clr>
        </p15:guide>
        <p15:guide id="6" orient="horz" pos="926">
          <p15:clr>
            <a:srgbClr val="F26B43"/>
          </p15:clr>
        </p15:guide>
        <p15:guide id="7" pos="538">
          <p15:clr>
            <a:srgbClr val="F26B43"/>
          </p15:clr>
        </p15:guide>
        <p15:guide id="8" orient="horz" pos="12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Bildplatzhalter 4"/>
          <p:cNvPicPr/>
          <p:nvPr/>
        </p:nvPicPr>
        <p:blipFill>
          <a:blip r:embed="rId4"/>
          <a:srcRect l="3529" t="13772" b="485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240" y="0"/>
            <a:ext cx="4681800" cy="685764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3888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i="1" strike="noStrike" spc="-1" dirty="0">
                <a:solidFill>
                  <a:schemeClr val="lt1"/>
                </a:solidFill>
                <a:latin typeface="Times New Roman"/>
              </a:rPr>
              <a:t>Muss ich mir so früh Gedanken machen?</a:t>
            </a:r>
            <a:endParaRPr lang="en-US" sz="3600" b="0" strike="noStrike" spc="-1" dirty="0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9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200" name="Objekt 7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Textfeld 2"/>
          <p:cNvSpPr/>
          <p:nvPr/>
        </p:nvSpPr>
        <p:spPr>
          <a:xfrm>
            <a:off x="8345880" y="1381680"/>
            <a:ext cx="3842280" cy="2188800"/>
          </a:xfrm>
          <a:prstGeom prst="rect">
            <a:avLst/>
          </a:prstGeom>
          <a:solidFill>
            <a:srgbClr val="3D454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180000" bIns="180000" anchor="ctr">
            <a:spAutoFit/>
          </a:bodyPr>
          <a:lstStyle/>
          <a:p>
            <a:pPr defTabSz="914400">
              <a:lnSpc>
                <a:spcPts val="2401"/>
              </a:lnSpc>
            </a:pPr>
            <a:r>
              <a:rPr lang="de-DE" sz="1600" b="1" strike="noStrike" spc="-1" dirty="0">
                <a:solidFill>
                  <a:schemeClr val="lt1"/>
                </a:solidFill>
                <a:latin typeface="Arial"/>
              </a:rPr>
              <a:t>3./4. SEMESTER: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Sammeln Sie Infos.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Welche Vorteile bietet ein Master-Abschluss?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Wie unterscheiden sich Master und Bachelor der DHBW?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Textfeld 11"/>
          <p:cNvSpPr/>
          <p:nvPr/>
        </p:nvSpPr>
        <p:spPr>
          <a:xfrm>
            <a:off x="8346240" y="3721320"/>
            <a:ext cx="3842280" cy="1578960"/>
          </a:xfrm>
          <a:prstGeom prst="rect">
            <a:avLst/>
          </a:prstGeom>
          <a:solidFill>
            <a:srgbClr val="3D454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0" bIns="180000" anchor="ctr">
            <a:spAutoFit/>
          </a:bodyPr>
          <a:lstStyle/>
          <a:p>
            <a:pPr defTabSz="914400">
              <a:lnSpc>
                <a:spcPts val="2401"/>
              </a:lnSpc>
            </a:pPr>
            <a:r>
              <a:rPr lang="de-DE" sz="1600" b="1" strike="noStrike" spc="-1" dirty="0">
                <a:solidFill>
                  <a:schemeClr val="lt1"/>
                </a:solidFill>
                <a:latin typeface="Arial"/>
              </a:rPr>
              <a:t>5. SEMESTER: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Lassen Sie sich beraten.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Informieren Sie sich bei unseren monatlichen Infoveranstaltungen.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Textfeld 12"/>
          <p:cNvSpPr/>
          <p:nvPr/>
        </p:nvSpPr>
        <p:spPr>
          <a:xfrm>
            <a:off x="8345880" y="5460840"/>
            <a:ext cx="3845520" cy="969120"/>
          </a:xfrm>
          <a:prstGeom prst="rect">
            <a:avLst/>
          </a:prstGeom>
          <a:solidFill>
            <a:srgbClr val="3D454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180000" bIns="180000" anchor="ctr">
            <a:spAutoFit/>
          </a:bodyPr>
          <a:lstStyle/>
          <a:p>
            <a:pPr defTabSz="914400">
              <a:lnSpc>
                <a:spcPts val="2401"/>
              </a:lnSpc>
            </a:pPr>
            <a:r>
              <a:rPr lang="de-DE" sz="1600" b="1" strike="noStrike" spc="-1">
                <a:solidFill>
                  <a:schemeClr val="lt1"/>
                </a:solidFill>
                <a:latin typeface="Arial"/>
              </a:rPr>
              <a:t>6. SEMESTER: </a:t>
            </a:r>
            <a:endParaRPr lang="de-DE" sz="1600" b="0" strike="noStrike" spc="-1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>
                <a:solidFill>
                  <a:schemeClr val="lt1"/>
                </a:solidFill>
                <a:latin typeface="Arial"/>
              </a:rPr>
              <a:t>Bleiben Sie in Kontakt mit der DHBW.</a:t>
            </a:r>
            <a:endParaRPr lang="de-DE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Untertitel 10"/>
          <p:cNvSpPr/>
          <p:nvPr/>
        </p:nvSpPr>
        <p:spPr>
          <a:xfrm>
            <a:off x="855360" y="2414160"/>
            <a:ext cx="2629440" cy="10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43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2800" b="1" strike="noStrike" cap="all" spc="-1" dirty="0">
                <a:solidFill>
                  <a:schemeClr val="lt1"/>
                </a:solidFill>
                <a:latin typeface="Arial"/>
              </a:rPr>
              <a:t>Bachelor – und dann?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32B41E6-EB2A-499D-99C0-59C91314AEBF}"/>
              </a:ext>
            </a:extLst>
          </p:cNvPr>
          <p:cNvCxnSpPr/>
          <p:nvPr/>
        </p:nvCxnSpPr>
        <p:spPr>
          <a:xfrm>
            <a:off x="0" y="3721320"/>
            <a:ext cx="3048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BDD1F3C-91AE-44E9-9A5E-4A3DBE5ABE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1492" r="39358" b="4771"/>
          <a:stretch/>
        </p:blipFill>
        <p:spPr>
          <a:xfrm>
            <a:off x="8125906" y="0"/>
            <a:ext cx="4066095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051E394-19B8-4FD1-9993-AA2F5EB4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5" y="593725"/>
            <a:ext cx="6703767" cy="876300"/>
          </a:xfrm>
        </p:spPr>
        <p:txBody>
          <a:bodyPr/>
          <a:lstStyle/>
          <a:p>
            <a:r>
              <a:rPr lang="de-DE" dirty="0"/>
              <a:t>Bachelor – und dann?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CBECC7-48CA-48A9-A0FF-E4712A752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4075" y="1989138"/>
            <a:ext cx="7018844" cy="4189732"/>
          </a:xfrm>
        </p:spPr>
        <p:txBody>
          <a:bodyPr/>
          <a:lstStyle/>
          <a:p>
            <a:pPr lvl="1"/>
            <a:r>
              <a:rPr lang="de-DE" b="1" strike="noStrike" spc="-1" dirty="0">
                <a:solidFill>
                  <a:schemeClr val="dk1"/>
                </a:solidFill>
                <a:latin typeface="+mn-lt"/>
              </a:rPr>
              <a:t>Welche Vorteile bietet ein Master-Abschluss? </a:t>
            </a:r>
          </a:p>
          <a:p>
            <a:pPr lvl="1"/>
            <a:r>
              <a:rPr lang="de-DE" b="1" strike="noStrike" spc="-1" dirty="0">
                <a:solidFill>
                  <a:schemeClr val="dk1"/>
                </a:solidFill>
                <a:latin typeface="+mn-lt"/>
              </a:rPr>
              <a:t>Welche Wege stehen Ihnen offen? </a:t>
            </a:r>
          </a:p>
          <a:p>
            <a:pPr lvl="1"/>
            <a:endParaRPr lang="de-DE" strike="noStrike" spc="-1" dirty="0">
              <a:solidFill>
                <a:schemeClr val="dk1"/>
              </a:solidFill>
              <a:latin typeface="+mn-lt"/>
            </a:endParaRP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C</a:t>
            </a:r>
            <a:r>
              <a:rPr lang="de-DE" strike="noStrike" spc="-1" dirty="0">
                <a:solidFill>
                  <a:schemeClr val="dk1"/>
                </a:solidFill>
                <a:latin typeface="+mn-lt"/>
              </a:rPr>
              <a:t>a. 35% der DHBW Absolventen entscheiden sich für einen Master</a:t>
            </a:r>
          </a:p>
          <a:p>
            <a:pPr lvl="2"/>
            <a:r>
              <a:rPr lang="de-DE" strike="noStrike" spc="-1" dirty="0">
                <a:solidFill>
                  <a:schemeClr val="dk1"/>
                </a:solidFill>
                <a:latin typeface="+mn-lt"/>
              </a:rPr>
              <a:t>Fachlich spezialisieren oder eine neue Richtung einschlagen?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Master an Uni, HAW oder Dualer Master der DHBW?</a:t>
            </a:r>
          </a:p>
          <a:p>
            <a:pPr lvl="2"/>
            <a:r>
              <a:rPr lang="de-DE" dirty="0"/>
              <a:t>Mit Ihrem DHBW Bachelor-Abschluss sind Sie bestens vorbereitet</a:t>
            </a:r>
          </a:p>
          <a:p>
            <a:pPr marL="357188" lvl="2" indent="-357188">
              <a:buFont typeface="Wingdings" panose="05000000000000000000" pitchFamily="2" charset="2"/>
              <a:buChar char="è"/>
            </a:pPr>
            <a:r>
              <a:rPr lang="de-DE" dirty="0"/>
              <a:t>Fachliche, berufliche und persönliche Weiterentwicklung</a:t>
            </a:r>
          </a:p>
          <a:p>
            <a:pPr lvl="1"/>
            <a:endParaRPr lang="de-DE" b="1" strike="noStrike" spc="-1" dirty="0">
              <a:solidFill>
                <a:schemeClr val="dk1"/>
              </a:solidFill>
              <a:latin typeface="Calibri"/>
              <a:sym typeface="Wingdings 2" panose="05020102010507070707" pitchFamily="18" charset="2"/>
            </a:endParaRPr>
          </a:p>
          <a:p>
            <a:pPr lvl="1"/>
            <a:r>
              <a:rPr lang="de-DE" b="1" dirty="0">
                <a:solidFill>
                  <a:srgbClr val="E2001A"/>
                </a:solidFill>
              </a:rPr>
              <a:t>Unser Tipp: Sammeln Sie f</a:t>
            </a:r>
            <a:r>
              <a:rPr lang="de-DE" b="1" cap="none" dirty="0">
                <a:solidFill>
                  <a:srgbClr val="E2001A"/>
                </a:solidFill>
              </a:rPr>
              <a:t>rühzeitig Informationen</a:t>
            </a:r>
          </a:p>
          <a:p>
            <a:pPr marL="0" lvl="2" indent="0">
              <a:buNone/>
            </a:pPr>
            <a:r>
              <a:rPr lang="de-DE" cap="none" dirty="0"/>
              <a:t>Sprechen Sie mit Kolleg*innen, Freunden, Familie, Professor*innen.</a:t>
            </a:r>
            <a:br>
              <a:rPr lang="de-DE" cap="none" dirty="0"/>
            </a:br>
            <a:r>
              <a:rPr lang="de-DE" dirty="0"/>
              <a:t>Lassen Sie sich beraten oder besuchen Sie eine Infoveranstaltung.</a:t>
            </a:r>
            <a:endParaRPr lang="de-DE" cap="non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CF0CADE-CF82-4A5A-AFEC-C5443AB35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28" y="334"/>
            <a:ext cx="2889110" cy="108721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B5EDB5A-4589-4EB6-9AF6-189D8D65903A}"/>
              </a:ext>
            </a:extLst>
          </p:cNvPr>
          <p:cNvSpPr txBox="1">
            <a:spLocks/>
          </p:cNvSpPr>
          <p:nvPr/>
        </p:nvSpPr>
        <p:spPr>
          <a:xfrm>
            <a:off x="8490760" y="3927889"/>
            <a:ext cx="3598607" cy="494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vom-bachelor-zum-master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E2001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03D041-82D5-4B8A-BB5E-61255DFFA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0745" y="4685579"/>
            <a:ext cx="1740327" cy="17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96C8D0B-E2A3-42A8-B0ED-5B9BA1694A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0" t="35934" r="22688" b="8512"/>
          <a:stretch/>
        </p:blipFill>
        <p:spPr>
          <a:xfrm>
            <a:off x="8125906" y="0"/>
            <a:ext cx="4066095" cy="68580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6AD31-A70B-47E5-BD2C-28F1EBD25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964" y="1989139"/>
            <a:ext cx="6878131" cy="4081462"/>
          </a:xfrm>
        </p:spPr>
        <p:txBody>
          <a:bodyPr/>
          <a:lstStyle/>
          <a:p>
            <a:pPr marL="0" lvl="2" indent="0">
              <a:buNone/>
            </a:pPr>
            <a:r>
              <a:rPr lang="de-DE" b="1" spc="-1" dirty="0"/>
              <a:t>Der Duale Master der DHBW ist individuell und flexibel:</a:t>
            </a:r>
            <a:br>
              <a:rPr lang="de-DE" b="1" spc="-1" dirty="0"/>
            </a:br>
            <a:r>
              <a:rPr lang="de-DE" b="1" spc="-1" dirty="0"/>
              <a:t> 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Berufsintegrierend mit kurzen 2-3-tägigen Präsenzphasen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Große Modulvielfalt, die eine bedarfsgerechte fachliche Weiterentwicklung ermöglicht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„Fachübergreifende Kompetenzen“, die Ihre persönliche Weiterentwicklung fördern</a:t>
            </a:r>
          </a:p>
          <a:p>
            <a:pPr lvl="2"/>
            <a:r>
              <a:rPr lang="de-DE" dirty="0"/>
              <a:t>Sofortiger Einstieg nach Bachelor-Abschluss ins Master-Studium durch Belegung einzelner Module oder Zertifikate möglich</a:t>
            </a:r>
            <a:br>
              <a:rPr lang="de-DE" dirty="0"/>
            </a:br>
            <a:endParaRPr lang="de-DE" dirty="0"/>
          </a:p>
          <a:p>
            <a:pPr marL="357188" lvl="2" indent="-357188">
              <a:buFont typeface="Wingdings" panose="05000000000000000000" pitchFamily="2" charset="2"/>
              <a:buChar char="è"/>
            </a:pPr>
            <a:r>
              <a:rPr lang="de-DE" dirty="0"/>
              <a:t>Die DHBW bietet 28 Duale Master-Studiengänge</a:t>
            </a:r>
          </a:p>
          <a:p>
            <a:pPr marL="0" lvl="2" indent="0">
              <a:buNone/>
            </a:pPr>
            <a:endParaRPr lang="de-DE" b="1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207EA5C-1EEE-4301-81E2-A9F76BC66A4A}"/>
              </a:ext>
            </a:extLst>
          </p:cNvPr>
          <p:cNvSpPr txBox="1">
            <a:spLocks/>
          </p:cNvSpPr>
          <p:nvPr/>
        </p:nvSpPr>
        <p:spPr>
          <a:xfrm>
            <a:off x="8490760" y="4001106"/>
            <a:ext cx="3598607" cy="494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vom-bachelor-zum-master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B11D665-0B5A-4CD5-AA3A-0140C6359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0745" y="4758796"/>
            <a:ext cx="1740327" cy="17403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B18698-0797-4CED-9EA5-2DA7DE7D3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28" y="334"/>
            <a:ext cx="2889110" cy="108721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996F9F-2E1D-4678-9B38-8624A43E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63" y="593725"/>
            <a:ext cx="6878132" cy="876300"/>
          </a:xfrm>
        </p:spPr>
        <p:txBody>
          <a:bodyPr/>
          <a:lstStyle/>
          <a:p>
            <a:r>
              <a:rPr lang="de-DE" dirty="0"/>
              <a:t>Weiterstudieren an der DHBW? </a:t>
            </a:r>
            <a:br>
              <a:rPr lang="de-DE" dirty="0"/>
            </a:br>
            <a:r>
              <a:rPr lang="de-DE" dirty="0"/>
              <a:t>Dann aber nach </a:t>
            </a:r>
            <a:r>
              <a:rPr lang="de-DE" u="sng" dirty="0"/>
              <a:t>Ihrem</a:t>
            </a:r>
            <a:r>
              <a:rPr lang="de-DE" dirty="0"/>
              <a:t> Plan!</a:t>
            </a:r>
          </a:p>
        </p:txBody>
      </p:sp>
    </p:spTree>
    <p:extLst>
      <p:ext uri="{BB962C8B-B14F-4D97-AF65-F5344CB8AC3E}">
        <p14:creationId xmlns:p14="http://schemas.microsoft.com/office/powerpoint/2010/main" val="359763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034C3-E45B-416D-8237-CF7F8157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Gute Gründe für den Dualen Master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3084B2-7D8B-4889-B5F3-11C0590A3E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6736" y="2002600"/>
            <a:ext cx="6087439" cy="4068000"/>
          </a:xfrm>
        </p:spPr>
        <p:txBody>
          <a:bodyPr/>
          <a:lstStyle/>
          <a:p>
            <a:pPr marL="0" lvl="2" indent="0">
              <a:spcAft>
                <a:spcPts val="1200"/>
              </a:spcAft>
              <a:buNone/>
            </a:pPr>
            <a:r>
              <a:rPr lang="de-DE" dirty="0"/>
              <a:t>Doppelt so viele DHBW Master-Absolvent*innen sind </a:t>
            </a:r>
            <a:br>
              <a:rPr lang="de-DE" dirty="0"/>
            </a:br>
            <a:r>
              <a:rPr lang="de-DE" dirty="0"/>
              <a:t>in der Gruppe der Spitzenverdiener </a:t>
            </a:r>
            <a:br>
              <a:rPr lang="de-DE" dirty="0"/>
            </a:br>
            <a:r>
              <a:rPr lang="de-DE" dirty="0"/>
              <a:t>(i. Vgl. zu HAW-Absolvent*innen)</a:t>
            </a:r>
          </a:p>
          <a:p>
            <a:pPr marL="0" lvl="2" indent="0">
              <a:spcAft>
                <a:spcPts val="1200"/>
              </a:spcAft>
              <a:buNone/>
            </a:pPr>
            <a:r>
              <a:rPr lang="de-DE" dirty="0"/>
              <a:t>Mehr als doppelt so viele DHBW Master-Absolvent*innen </a:t>
            </a:r>
            <a:br>
              <a:rPr lang="de-DE" dirty="0"/>
            </a:br>
            <a:r>
              <a:rPr lang="de-DE" dirty="0"/>
              <a:t>übernehmen Personalverantwortung </a:t>
            </a:r>
            <a:br>
              <a:rPr lang="de-DE" dirty="0"/>
            </a:br>
            <a:r>
              <a:rPr lang="de-DE" dirty="0"/>
              <a:t>(i. Vgl. zu HAW-Absolvent*innen)</a:t>
            </a:r>
          </a:p>
          <a:p>
            <a:pPr marL="0" lvl="2" indent="0">
              <a:spcAft>
                <a:spcPts val="1200"/>
              </a:spcAft>
              <a:buNone/>
            </a:pPr>
            <a:r>
              <a:rPr lang="de-DE" cap="none" dirty="0">
                <a:solidFill>
                  <a:schemeClr val="tx1"/>
                </a:solidFill>
              </a:rPr>
              <a:t>72 % der Forschungsarbeiten werden im Unternehmen umgesetzt bzw. weiterverfolgt</a:t>
            </a:r>
          </a:p>
          <a:p>
            <a:pPr marL="0" lvl="2" indent="0">
              <a:spcAft>
                <a:spcPts val="1200"/>
              </a:spcAft>
              <a:buNone/>
            </a:pPr>
            <a:r>
              <a:rPr lang="de-DE" dirty="0"/>
              <a:t>84 % der DHBW Master-Absolvent*innen würden ihren Master wieder an der DHBW machen</a:t>
            </a:r>
          </a:p>
          <a:p>
            <a:pPr marL="0" lvl="2" indent="0">
              <a:spcAft>
                <a:spcPts val="1200"/>
              </a:spcAft>
              <a:buNone/>
            </a:pPr>
            <a:r>
              <a:rPr lang="de-DE" cap="none" dirty="0">
                <a:solidFill>
                  <a:schemeClr val="tx1"/>
                </a:solidFill>
              </a:rPr>
              <a:t>92 % sagen: „Das Studium hat sich gelohnt!</a:t>
            </a:r>
            <a:r>
              <a:rPr lang="de-DE" dirty="0"/>
              <a:t>“</a:t>
            </a:r>
          </a:p>
          <a:p>
            <a:pPr marL="0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dirty="0"/>
              <a:t>93 % schließen ihren Master mit Erfolg ab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7FE42-C4C9-4367-863A-146BB82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37BA0-9AEA-4198-8F52-055EE6D5174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D45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1E3125-CC18-4BDD-BA89-27C30E529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Quelle: ISTAT, Kassel: Bericht Befragungsergebnisse Master 2023/24, Evaluation Wiss. Arbeiten DHBW CAS 2023/24, Alumnibefragung DHBW CAS 2024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D3E5170-B507-4E5C-9DAF-1A0627A708D8}"/>
              </a:ext>
            </a:extLst>
          </p:cNvPr>
          <p:cNvSpPr txBox="1">
            <a:spLocks/>
          </p:cNvSpPr>
          <p:nvPr/>
        </p:nvSpPr>
        <p:spPr>
          <a:xfrm>
            <a:off x="8567304" y="2002600"/>
            <a:ext cx="2984770" cy="553998"/>
          </a:xfrm>
          <a:prstGeom prst="rect">
            <a:avLst/>
          </a:prstGeom>
        </p:spPr>
        <p:txBody>
          <a:bodyPr lIns="0" tIns="0" rIns="3600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all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Zufriedenheit unserer Alumni 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3663D64-D08C-4AE5-8551-482E6E8ACEF4}"/>
              </a:ext>
            </a:extLst>
          </p:cNvPr>
          <p:cNvSpPr txBox="1">
            <a:spLocks/>
          </p:cNvSpPr>
          <p:nvPr/>
        </p:nvSpPr>
        <p:spPr>
          <a:xfrm>
            <a:off x="8642166" y="3907669"/>
            <a:ext cx="2984770" cy="4575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4,1 von 5 Sternen 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FB8747D-A3DE-484E-942C-4A62881D3E96}"/>
              </a:ext>
            </a:extLst>
          </p:cNvPr>
          <p:cNvGrpSpPr/>
          <p:nvPr/>
        </p:nvGrpSpPr>
        <p:grpSpPr>
          <a:xfrm>
            <a:off x="8567304" y="2910653"/>
            <a:ext cx="3381113" cy="644277"/>
            <a:chOff x="8567304" y="1987065"/>
            <a:chExt cx="3381113" cy="644277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DCBB867-4351-4E6E-8DD1-1CCB44EBE93A}"/>
                </a:ext>
              </a:extLst>
            </p:cNvPr>
            <p:cNvGrpSpPr/>
            <p:nvPr/>
          </p:nvGrpSpPr>
          <p:grpSpPr>
            <a:xfrm>
              <a:off x="8567304" y="1987065"/>
              <a:ext cx="3381113" cy="644277"/>
              <a:chOff x="4726817" y="2890982"/>
              <a:chExt cx="1613020" cy="307363"/>
            </a:xfrm>
          </p:grpSpPr>
          <p:sp>
            <p:nvSpPr>
              <p:cNvPr id="8" name="Stern: 5 Zacken 7">
                <a:extLst>
                  <a:ext uri="{FF2B5EF4-FFF2-40B4-BE49-F238E27FC236}">
                    <a16:creationId xmlns:a16="http://schemas.microsoft.com/office/drawing/2014/main" id="{E6F407DE-3060-4EDA-A494-2D3B6A77979F}"/>
                  </a:ext>
                </a:extLst>
              </p:cNvPr>
              <p:cNvSpPr/>
              <p:nvPr/>
            </p:nvSpPr>
            <p:spPr>
              <a:xfrm>
                <a:off x="5049035" y="2891610"/>
                <a:ext cx="306735" cy="306735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Stern: 5 Zacken 8">
                <a:extLst>
                  <a:ext uri="{FF2B5EF4-FFF2-40B4-BE49-F238E27FC236}">
                    <a16:creationId xmlns:a16="http://schemas.microsoft.com/office/drawing/2014/main" id="{E4E197A6-720D-4CF5-832F-EC165741FF9A}"/>
                  </a:ext>
                </a:extLst>
              </p:cNvPr>
              <p:cNvSpPr/>
              <p:nvPr/>
            </p:nvSpPr>
            <p:spPr>
              <a:xfrm>
                <a:off x="4726817" y="2891610"/>
                <a:ext cx="306735" cy="306735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Stern: 5 Zacken 9">
                <a:extLst>
                  <a:ext uri="{FF2B5EF4-FFF2-40B4-BE49-F238E27FC236}">
                    <a16:creationId xmlns:a16="http://schemas.microsoft.com/office/drawing/2014/main" id="{7B746BBC-AD6E-4B5F-8F33-771334218CA2}"/>
                  </a:ext>
                </a:extLst>
              </p:cNvPr>
              <p:cNvSpPr/>
              <p:nvPr/>
            </p:nvSpPr>
            <p:spPr>
              <a:xfrm>
                <a:off x="5702178" y="2891610"/>
                <a:ext cx="306735" cy="306735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Stern: 5 Zacken 10">
                <a:extLst>
                  <a:ext uri="{FF2B5EF4-FFF2-40B4-BE49-F238E27FC236}">
                    <a16:creationId xmlns:a16="http://schemas.microsoft.com/office/drawing/2014/main" id="{307F8C47-9267-4C44-A337-43406FA25E80}"/>
                  </a:ext>
                </a:extLst>
              </p:cNvPr>
              <p:cNvSpPr/>
              <p:nvPr/>
            </p:nvSpPr>
            <p:spPr>
              <a:xfrm>
                <a:off x="5379960" y="2891610"/>
                <a:ext cx="306735" cy="306735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Stern: 5 Zacken 14">
                <a:extLst>
                  <a:ext uri="{FF2B5EF4-FFF2-40B4-BE49-F238E27FC236}">
                    <a16:creationId xmlns:a16="http://schemas.microsoft.com/office/drawing/2014/main" id="{FDBF2027-BF25-48B9-B8DB-A9B194D9F796}"/>
                  </a:ext>
                </a:extLst>
              </p:cNvPr>
              <p:cNvSpPr/>
              <p:nvPr/>
            </p:nvSpPr>
            <p:spPr>
              <a:xfrm>
                <a:off x="6033102" y="2890982"/>
                <a:ext cx="306735" cy="306735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" name="Gleichschenkliges Dreieck 2">
              <a:extLst>
                <a:ext uri="{FF2B5EF4-FFF2-40B4-BE49-F238E27FC236}">
                  <a16:creationId xmlns:a16="http://schemas.microsoft.com/office/drawing/2014/main" id="{2093A299-4920-8F16-BE9B-EFF423DD190A}"/>
                </a:ext>
              </a:extLst>
            </p:cNvPr>
            <p:cNvSpPr/>
            <p:nvPr/>
          </p:nvSpPr>
          <p:spPr>
            <a:xfrm rot="17833185">
              <a:off x="11338839" y="2177522"/>
              <a:ext cx="82045" cy="151977"/>
            </a:xfrm>
            <a:custGeom>
              <a:avLst/>
              <a:gdLst>
                <a:gd name="connsiteX0" fmla="*/ 0 w 122262"/>
                <a:gd name="connsiteY0" fmla="*/ 136774 h 136774"/>
                <a:gd name="connsiteX1" fmla="*/ 61131 w 122262"/>
                <a:gd name="connsiteY1" fmla="*/ 0 h 136774"/>
                <a:gd name="connsiteX2" fmla="*/ 122262 w 122262"/>
                <a:gd name="connsiteY2" fmla="*/ 136774 h 136774"/>
                <a:gd name="connsiteX3" fmla="*/ 0 w 122262"/>
                <a:gd name="connsiteY3" fmla="*/ 136774 h 136774"/>
                <a:gd name="connsiteX0" fmla="*/ 0 w 122262"/>
                <a:gd name="connsiteY0" fmla="*/ 152140 h 152140"/>
                <a:gd name="connsiteX1" fmla="*/ 38946 w 122262"/>
                <a:gd name="connsiteY1" fmla="*/ 0 h 152140"/>
                <a:gd name="connsiteX2" fmla="*/ 122262 w 122262"/>
                <a:gd name="connsiteY2" fmla="*/ 152140 h 152140"/>
                <a:gd name="connsiteX3" fmla="*/ 0 w 122262"/>
                <a:gd name="connsiteY3" fmla="*/ 152140 h 152140"/>
                <a:gd name="connsiteX0" fmla="*/ 0 w 108064"/>
                <a:gd name="connsiteY0" fmla="*/ 151977 h 152140"/>
                <a:gd name="connsiteX1" fmla="*/ 24748 w 108064"/>
                <a:gd name="connsiteY1" fmla="*/ 0 h 152140"/>
                <a:gd name="connsiteX2" fmla="*/ 108064 w 108064"/>
                <a:gd name="connsiteY2" fmla="*/ 152140 h 152140"/>
                <a:gd name="connsiteX3" fmla="*/ 0 w 108064"/>
                <a:gd name="connsiteY3" fmla="*/ 151977 h 152140"/>
                <a:gd name="connsiteX0" fmla="*/ 0 w 82045"/>
                <a:gd name="connsiteY0" fmla="*/ 151977 h 151977"/>
                <a:gd name="connsiteX1" fmla="*/ 24748 w 82045"/>
                <a:gd name="connsiteY1" fmla="*/ 0 h 151977"/>
                <a:gd name="connsiteX2" fmla="*/ 82045 w 82045"/>
                <a:gd name="connsiteY2" fmla="*/ 111967 h 151977"/>
                <a:gd name="connsiteX3" fmla="*/ 0 w 82045"/>
                <a:gd name="connsiteY3" fmla="*/ 151977 h 1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45" h="151977">
                  <a:moveTo>
                    <a:pt x="0" y="151977"/>
                  </a:moveTo>
                  <a:lnTo>
                    <a:pt x="24748" y="0"/>
                  </a:lnTo>
                  <a:lnTo>
                    <a:pt x="82045" y="111967"/>
                  </a:lnTo>
                  <a:lnTo>
                    <a:pt x="0" y="151977"/>
                  </a:lnTo>
                  <a:close/>
                </a:path>
              </a:pathLst>
            </a:custGeom>
            <a:solidFill>
              <a:srgbClr val="E2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8FE03A8-C23F-9293-3D05-2C3249A67388}"/>
              </a:ext>
            </a:extLst>
          </p:cNvPr>
          <p:cNvGrpSpPr/>
          <p:nvPr/>
        </p:nvGrpSpPr>
        <p:grpSpPr>
          <a:xfrm>
            <a:off x="859274" y="2055335"/>
            <a:ext cx="337292" cy="337292"/>
            <a:chOff x="585556" y="1971253"/>
            <a:chExt cx="337292" cy="337292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8D67867-59A9-4AB2-F868-9FFF37C971F5}"/>
                </a:ext>
              </a:extLst>
            </p:cNvPr>
            <p:cNvSpPr/>
            <p:nvPr/>
          </p:nvSpPr>
          <p:spPr>
            <a:xfrm>
              <a:off x="585556" y="1971253"/>
              <a:ext cx="337292" cy="337292"/>
            </a:xfrm>
            <a:custGeom>
              <a:avLst/>
              <a:gdLst>
                <a:gd name="connsiteX0" fmla="*/ 136874 w 273748"/>
                <a:gd name="connsiteY0" fmla="*/ 0 h 273748"/>
                <a:gd name="connsiteX1" fmla="*/ 0 w 273748"/>
                <a:gd name="connsiteY1" fmla="*/ 136874 h 273748"/>
                <a:gd name="connsiteX2" fmla="*/ 136874 w 273748"/>
                <a:gd name="connsiteY2" fmla="*/ 273749 h 273748"/>
                <a:gd name="connsiteX3" fmla="*/ 273749 w 273748"/>
                <a:gd name="connsiteY3" fmla="*/ 136874 h 273748"/>
                <a:gd name="connsiteX4" fmla="*/ 136874 w 273748"/>
                <a:gd name="connsiteY4" fmla="*/ 0 h 2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48" h="273748">
                  <a:moveTo>
                    <a:pt x="136874" y="0"/>
                  </a:moveTo>
                  <a:cubicBezTo>
                    <a:pt x="61246" y="0"/>
                    <a:pt x="0" y="61246"/>
                    <a:pt x="0" y="136874"/>
                  </a:cubicBezTo>
                  <a:cubicBezTo>
                    <a:pt x="0" y="212503"/>
                    <a:pt x="61246" y="273749"/>
                    <a:pt x="136874" y="273749"/>
                  </a:cubicBezTo>
                  <a:cubicBezTo>
                    <a:pt x="212503" y="273749"/>
                    <a:pt x="273749" y="212503"/>
                    <a:pt x="273749" y="136874"/>
                  </a:cubicBezTo>
                  <a:cubicBezTo>
                    <a:pt x="273749" y="61246"/>
                    <a:pt x="212503" y="0"/>
                    <a:pt x="13687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Grafik 18" descr="Euro mit einfarbiger Füllung">
              <a:extLst>
                <a:ext uri="{FF2B5EF4-FFF2-40B4-BE49-F238E27FC236}">
                  <a16:creationId xmlns:a16="http://schemas.microsoft.com/office/drawing/2014/main" id="{6302886A-56AA-45FC-D79D-51D87277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8311" y="2010899"/>
              <a:ext cx="258000" cy="258000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24FC33B-CE5D-4570-A55B-3A61A08ADC8E}"/>
              </a:ext>
            </a:extLst>
          </p:cNvPr>
          <p:cNvGrpSpPr/>
          <p:nvPr/>
        </p:nvGrpSpPr>
        <p:grpSpPr>
          <a:xfrm>
            <a:off x="859274" y="3019138"/>
            <a:ext cx="337292" cy="337292"/>
            <a:chOff x="859274" y="2989988"/>
            <a:chExt cx="337292" cy="337292"/>
          </a:xfrm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DCC09B43-98EC-476C-3B19-A8F333EF80B7}"/>
                </a:ext>
              </a:extLst>
            </p:cNvPr>
            <p:cNvSpPr/>
            <p:nvPr/>
          </p:nvSpPr>
          <p:spPr>
            <a:xfrm>
              <a:off x="859274" y="2989988"/>
              <a:ext cx="337292" cy="337292"/>
            </a:xfrm>
            <a:custGeom>
              <a:avLst/>
              <a:gdLst>
                <a:gd name="connsiteX0" fmla="*/ 136874 w 273748"/>
                <a:gd name="connsiteY0" fmla="*/ 0 h 273748"/>
                <a:gd name="connsiteX1" fmla="*/ 0 w 273748"/>
                <a:gd name="connsiteY1" fmla="*/ 136874 h 273748"/>
                <a:gd name="connsiteX2" fmla="*/ 136874 w 273748"/>
                <a:gd name="connsiteY2" fmla="*/ 273749 h 273748"/>
                <a:gd name="connsiteX3" fmla="*/ 273749 w 273748"/>
                <a:gd name="connsiteY3" fmla="*/ 136874 h 273748"/>
                <a:gd name="connsiteX4" fmla="*/ 136874 w 273748"/>
                <a:gd name="connsiteY4" fmla="*/ 0 h 2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48" h="273748">
                  <a:moveTo>
                    <a:pt x="136874" y="0"/>
                  </a:moveTo>
                  <a:cubicBezTo>
                    <a:pt x="61246" y="0"/>
                    <a:pt x="0" y="61246"/>
                    <a:pt x="0" y="136874"/>
                  </a:cubicBezTo>
                  <a:cubicBezTo>
                    <a:pt x="0" y="212503"/>
                    <a:pt x="61246" y="273749"/>
                    <a:pt x="136874" y="273749"/>
                  </a:cubicBezTo>
                  <a:cubicBezTo>
                    <a:pt x="212503" y="273749"/>
                    <a:pt x="273749" y="212503"/>
                    <a:pt x="273749" y="136874"/>
                  </a:cubicBezTo>
                  <a:cubicBezTo>
                    <a:pt x="273749" y="61246"/>
                    <a:pt x="212503" y="0"/>
                    <a:pt x="13687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" name="Grafik 33" descr="Rakete mit einfarbiger Füllung">
              <a:extLst>
                <a:ext uri="{FF2B5EF4-FFF2-40B4-BE49-F238E27FC236}">
                  <a16:creationId xmlns:a16="http://schemas.microsoft.com/office/drawing/2014/main" id="{3ECC82FC-EB1C-E1FE-45DB-488879DBF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5204" y="3034890"/>
              <a:ext cx="258839" cy="258839"/>
            </a:xfrm>
            <a:prstGeom prst="rect">
              <a:avLst/>
            </a:prstGeom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8C0385D-69AF-403E-9080-C1286E494CA5}"/>
              </a:ext>
            </a:extLst>
          </p:cNvPr>
          <p:cNvGrpSpPr/>
          <p:nvPr/>
        </p:nvGrpSpPr>
        <p:grpSpPr>
          <a:xfrm>
            <a:off x="853515" y="3997380"/>
            <a:ext cx="337292" cy="337292"/>
            <a:chOff x="853515" y="3920766"/>
            <a:chExt cx="337292" cy="337292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08D693BD-4605-06EF-7BFB-009984CB0361}"/>
                </a:ext>
              </a:extLst>
            </p:cNvPr>
            <p:cNvSpPr/>
            <p:nvPr/>
          </p:nvSpPr>
          <p:spPr>
            <a:xfrm>
              <a:off x="853515" y="3920766"/>
              <a:ext cx="337292" cy="337292"/>
            </a:xfrm>
            <a:custGeom>
              <a:avLst/>
              <a:gdLst>
                <a:gd name="connsiteX0" fmla="*/ 136874 w 273748"/>
                <a:gd name="connsiteY0" fmla="*/ 0 h 273748"/>
                <a:gd name="connsiteX1" fmla="*/ 0 w 273748"/>
                <a:gd name="connsiteY1" fmla="*/ 136874 h 273748"/>
                <a:gd name="connsiteX2" fmla="*/ 136874 w 273748"/>
                <a:gd name="connsiteY2" fmla="*/ 273749 h 273748"/>
                <a:gd name="connsiteX3" fmla="*/ 273749 w 273748"/>
                <a:gd name="connsiteY3" fmla="*/ 136874 h 273748"/>
                <a:gd name="connsiteX4" fmla="*/ 136874 w 273748"/>
                <a:gd name="connsiteY4" fmla="*/ 0 h 2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48" h="273748">
                  <a:moveTo>
                    <a:pt x="136874" y="0"/>
                  </a:moveTo>
                  <a:cubicBezTo>
                    <a:pt x="61246" y="0"/>
                    <a:pt x="0" y="61246"/>
                    <a:pt x="0" y="136874"/>
                  </a:cubicBezTo>
                  <a:cubicBezTo>
                    <a:pt x="0" y="212503"/>
                    <a:pt x="61246" y="273749"/>
                    <a:pt x="136874" y="273749"/>
                  </a:cubicBezTo>
                  <a:cubicBezTo>
                    <a:pt x="212503" y="273749"/>
                    <a:pt x="273749" y="212503"/>
                    <a:pt x="273749" y="136874"/>
                  </a:cubicBezTo>
                  <a:cubicBezTo>
                    <a:pt x="273749" y="61246"/>
                    <a:pt x="212503" y="0"/>
                    <a:pt x="13687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Grafik 16" descr="Aufwärtstrend mit einfarbiger Füllung">
              <a:extLst>
                <a:ext uri="{FF2B5EF4-FFF2-40B4-BE49-F238E27FC236}">
                  <a16:creationId xmlns:a16="http://schemas.microsoft.com/office/drawing/2014/main" id="{817B1297-5F79-78BA-C1C1-E9E2FE8A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2461" y="3944811"/>
              <a:ext cx="276618" cy="276618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05E0A10-04EF-4B8A-8522-CF47C2ED6EBA}"/>
              </a:ext>
            </a:extLst>
          </p:cNvPr>
          <p:cNvGrpSpPr/>
          <p:nvPr/>
        </p:nvGrpSpPr>
        <p:grpSpPr>
          <a:xfrm>
            <a:off x="858727" y="5845334"/>
            <a:ext cx="337292" cy="337292"/>
            <a:chOff x="858727" y="4535469"/>
            <a:chExt cx="337292" cy="337292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D3C47613-E97C-68DB-AC04-C7C7E99A7CF3}"/>
                </a:ext>
              </a:extLst>
            </p:cNvPr>
            <p:cNvSpPr/>
            <p:nvPr/>
          </p:nvSpPr>
          <p:spPr>
            <a:xfrm>
              <a:off x="858727" y="4535469"/>
              <a:ext cx="337292" cy="337292"/>
            </a:xfrm>
            <a:custGeom>
              <a:avLst/>
              <a:gdLst>
                <a:gd name="connsiteX0" fmla="*/ 136874 w 273748"/>
                <a:gd name="connsiteY0" fmla="*/ 0 h 273748"/>
                <a:gd name="connsiteX1" fmla="*/ 0 w 273748"/>
                <a:gd name="connsiteY1" fmla="*/ 136874 h 273748"/>
                <a:gd name="connsiteX2" fmla="*/ 136874 w 273748"/>
                <a:gd name="connsiteY2" fmla="*/ 273749 h 273748"/>
                <a:gd name="connsiteX3" fmla="*/ 273749 w 273748"/>
                <a:gd name="connsiteY3" fmla="*/ 136874 h 273748"/>
                <a:gd name="connsiteX4" fmla="*/ 136874 w 273748"/>
                <a:gd name="connsiteY4" fmla="*/ 0 h 2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48" h="273748">
                  <a:moveTo>
                    <a:pt x="136874" y="0"/>
                  </a:moveTo>
                  <a:cubicBezTo>
                    <a:pt x="61246" y="0"/>
                    <a:pt x="0" y="61246"/>
                    <a:pt x="0" y="136874"/>
                  </a:cubicBezTo>
                  <a:cubicBezTo>
                    <a:pt x="0" y="212503"/>
                    <a:pt x="61246" y="273749"/>
                    <a:pt x="136874" y="273749"/>
                  </a:cubicBezTo>
                  <a:cubicBezTo>
                    <a:pt x="212503" y="273749"/>
                    <a:pt x="273749" y="212503"/>
                    <a:pt x="273749" y="136874"/>
                  </a:cubicBezTo>
                  <a:cubicBezTo>
                    <a:pt x="273749" y="61246"/>
                    <a:pt x="212503" y="0"/>
                    <a:pt x="13687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1" name="Grafik 20" descr="Abschlusshut mit einfarbiger Füllung">
              <a:extLst>
                <a:ext uri="{FF2B5EF4-FFF2-40B4-BE49-F238E27FC236}">
                  <a16:creationId xmlns:a16="http://schemas.microsoft.com/office/drawing/2014/main" id="{B81FDF4A-A2EA-9DE6-296A-BD7A98719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9329" y="4546952"/>
              <a:ext cx="314953" cy="314953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62D554C-2EA4-4073-995A-023579BB6EEA}"/>
              </a:ext>
            </a:extLst>
          </p:cNvPr>
          <p:cNvGrpSpPr/>
          <p:nvPr/>
        </p:nvGrpSpPr>
        <p:grpSpPr>
          <a:xfrm>
            <a:off x="858727" y="5332887"/>
            <a:ext cx="337292" cy="337292"/>
            <a:chOff x="858727" y="5130949"/>
            <a:chExt cx="337292" cy="337292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93D02D5D-24EF-000C-8015-3458F458AEA3}"/>
                </a:ext>
              </a:extLst>
            </p:cNvPr>
            <p:cNvSpPr/>
            <p:nvPr/>
          </p:nvSpPr>
          <p:spPr>
            <a:xfrm>
              <a:off x="858727" y="5130949"/>
              <a:ext cx="337292" cy="337292"/>
            </a:xfrm>
            <a:custGeom>
              <a:avLst/>
              <a:gdLst>
                <a:gd name="connsiteX0" fmla="*/ 136874 w 273748"/>
                <a:gd name="connsiteY0" fmla="*/ 0 h 273748"/>
                <a:gd name="connsiteX1" fmla="*/ 0 w 273748"/>
                <a:gd name="connsiteY1" fmla="*/ 136874 h 273748"/>
                <a:gd name="connsiteX2" fmla="*/ 136874 w 273748"/>
                <a:gd name="connsiteY2" fmla="*/ 273749 h 273748"/>
                <a:gd name="connsiteX3" fmla="*/ 273749 w 273748"/>
                <a:gd name="connsiteY3" fmla="*/ 136874 h 273748"/>
                <a:gd name="connsiteX4" fmla="*/ 136874 w 273748"/>
                <a:gd name="connsiteY4" fmla="*/ 0 h 2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48" h="273748">
                  <a:moveTo>
                    <a:pt x="136874" y="0"/>
                  </a:moveTo>
                  <a:cubicBezTo>
                    <a:pt x="61246" y="0"/>
                    <a:pt x="0" y="61246"/>
                    <a:pt x="0" y="136874"/>
                  </a:cubicBezTo>
                  <a:cubicBezTo>
                    <a:pt x="0" y="212503"/>
                    <a:pt x="61246" y="273749"/>
                    <a:pt x="136874" y="273749"/>
                  </a:cubicBezTo>
                  <a:cubicBezTo>
                    <a:pt x="212503" y="273749"/>
                    <a:pt x="273749" y="212503"/>
                    <a:pt x="273749" y="136874"/>
                  </a:cubicBezTo>
                  <a:cubicBezTo>
                    <a:pt x="273749" y="61246"/>
                    <a:pt x="212503" y="0"/>
                    <a:pt x="13687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Grafik 23" descr="Grinsende Gesichtskontur mit einfarbiger Füllung">
              <a:extLst>
                <a:ext uri="{FF2B5EF4-FFF2-40B4-BE49-F238E27FC236}">
                  <a16:creationId xmlns:a16="http://schemas.microsoft.com/office/drawing/2014/main" id="{2D652412-3BAC-D196-E7B7-C9CC21694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9329" y="5143868"/>
              <a:ext cx="308778" cy="308778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62D98BA-86CA-4B00-8AA7-57C060B474BA}"/>
              </a:ext>
            </a:extLst>
          </p:cNvPr>
          <p:cNvGrpSpPr/>
          <p:nvPr/>
        </p:nvGrpSpPr>
        <p:grpSpPr>
          <a:xfrm>
            <a:off x="852124" y="4719866"/>
            <a:ext cx="337292" cy="337292"/>
            <a:chOff x="260054" y="4423842"/>
            <a:chExt cx="337292" cy="337292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935EE07-F7BB-4A66-B5D1-880356668E57}"/>
                </a:ext>
              </a:extLst>
            </p:cNvPr>
            <p:cNvSpPr/>
            <p:nvPr/>
          </p:nvSpPr>
          <p:spPr>
            <a:xfrm>
              <a:off x="260054" y="4423842"/>
              <a:ext cx="337292" cy="337292"/>
            </a:xfrm>
            <a:custGeom>
              <a:avLst/>
              <a:gdLst>
                <a:gd name="connsiteX0" fmla="*/ 136874 w 273748"/>
                <a:gd name="connsiteY0" fmla="*/ 0 h 273748"/>
                <a:gd name="connsiteX1" fmla="*/ 0 w 273748"/>
                <a:gd name="connsiteY1" fmla="*/ 136874 h 273748"/>
                <a:gd name="connsiteX2" fmla="*/ 136874 w 273748"/>
                <a:gd name="connsiteY2" fmla="*/ 273749 h 273748"/>
                <a:gd name="connsiteX3" fmla="*/ 273749 w 273748"/>
                <a:gd name="connsiteY3" fmla="*/ 136874 h 273748"/>
                <a:gd name="connsiteX4" fmla="*/ 136874 w 273748"/>
                <a:gd name="connsiteY4" fmla="*/ 0 h 27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48" h="273748">
                  <a:moveTo>
                    <a:pt x="136874" y="0"/>
                  </a:moveTo>
                  <a:cubicBezTo>
                    <a:pt x="61246" y="0"/>
                    <a:pt x="0" y="61246"/>
                    <a:pt x="0" y="136874"/>
                  </a:cubicBezTo>
                  <a:cubicBezTo>
                    <a:pt x="0" y="212503"/>
                    <a:pt x="61246" y="273749"/>
                    <a:pt x="136874" y="273749"/>
                  </a:cubicBezTo>
                  <a:cubicBezTo>
                    <a:pt x="212503" y="273749"/>
                    <a:pt x="273749" y="212503"/>
                    <a:pt x="273749" y="136874"/>
                  </a:cubicBezTo>
                  <a:cubicBezTo>
                    <a:pt x="273749" y="61246"/>
                    <a:pt x="212503" y="0"/>
                    <a:pt x="13687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90BE4606-139D-4D5B-B481-D628ACFAE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234" y="4465851"/>
              <a:ext cx="263164" cy="257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301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218" name="Objekt 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63320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Studiengänge am DHBW CAS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Num" idx="11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800" b="0" strike="noStrike" spc="-1">
                <a:solidFill>
                  <a:srgbClr val="3D4548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649A5E5F-0FBF-49B6-B72A-FD4D63472CCD}" type="slidenum">
              <a:rPr lang="en-US" sz="800" b="0" strike="noStrike" spc="-1">
                <a:solidFill>
                  <a:srgbClr val="3D4548"/>
                </a:solidFill>
                <a:latin typeface="Times New Roman"/>
              </a:rPr>
              <a:t>5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Grafik 9" descr="Ein Bild, das Grafiken, Design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891000" y="4255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Grafik 12" descr="Ein Bild, das Grafiken, Kunst, Design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2250000" y="4255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Grafik 13" descr="Ein Bild, das Kreis, Symmetrie, Muster, Kunst enthält.&#10;&#10;Automatisch generierte Beschreibung"/>
          <p:cNvPicPr/>
          <p:nvPr/>
        </p:nvPicPr>
        <p:blipFill>
          <a:blip r:embed="rId7"/>
          <a:stretch/>
        </p:blipFill>
        <p:spPr>
          <a:xfrm>
            <a:off x="2250000" y="2896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Grafik 18" descr="Ein Bild, das Reihe, Screenshot, Grafiken, Design enthält.&#10;&#10;Automatisch generierte Beschreibung"/>
          <p:cNvPicPr/>
          <p:nvPr/>
        </p:nvPicPr>
        <p:blipFill>
          <a:blip r:embed="rId8"/>
          <a:stretch/>
        </p:blipFill>
        <p:spPr>
          <a:xfrm>
            <a:off x="891000" y="2896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Textplatzhalter 2"/>
          <p:cNvSpPr/>
          <p:nvPr/>
        </p:nvSpPr>
        <p:spPr>
          <a:xfrm>
            <a:off x="699840" y="238068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003866"/>
                </a:solidFill>
                <a:latin typeface="Arial"/>
              </a:rPr>
              <a:t>WIRTSCHAFT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platzhalter 2"/>
          <p:cNvSpPr/>
          <p:nvPr/>
        </p:nvSpPr>
        <p:spPr>
          <a:xfrm>
            <a:off x="2058840" y="238068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4592A9"/>
                </a:solidFill>
                <a:latin typeface="Arial"/>
              </a:rPr>
              <a:t>TECHNIK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platzhalter 2"/>
          <p:cNvSpPr/>
          <p:nvPr/>
        </p:nvSpPr>
        <p:spPr>
          <a:xfrm>
            <a:off x="699840" y="547704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46962B"/>
                </a:solidFill>
                <a:latin typeface="Arial"/>
              </a:rPr>
              <a:t>GESUNDHEIT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platzhalter 2"/>
          <p:cNvSpPr/>
          <p:nvPr/>
        </p:nvSpPr>
        <p:spPr>
          <a:xfrm>
            <a:off x="2058840" y="547704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9B0B34"/>
                </a:solidFill>
                <a:latin typeface="Arial"/>
              </a:rPr>
              <a:t>SOZIALWESEN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platzhalter 2"/>
          <p:cNvSpPr/>
          <p:nvPr/>
        </p:nvSpPr>
        <p:spPr>
          <a:xfrm>
            <a:off x="4784040" y="5843160"/>
            <a:ext cx="3330720" cy="4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en-US" sz="1200" b="0" strike="noStrike" spc="-1">
                <a:solidFill>
                  <a:srgbClr val="3D4548"/>
                </a:solidFill>
                <a:latin typeface="Arial"/>
              </a:rPr>
              <a:t>Advanced Practice in Healthcare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201"/>
              </a:spcAft>
              <a:tabLst>
                <a:tab pos="0" algn="l"/>
              </a:tabLst>
            </a:pPr>
            <a:r>
              <a:rPr lang="en-US" sz="1200" b="0" strike="noStrike" spc="-1">
                <a:solidFill>
                  <a:srgbClr val="3D4548"/>
                </a:solidFill>
                <a:latin typeface="Arial"/>
              </a:rPr>
              <a:t>Intensive Care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platzhalter 2"/>
          <p:cNvSpPr/>
          <p:nvPr/>
        </p:nvSpPr>
        <p:spPr>
          <a:xfrm>
            <a:off x="4784040" y="2380680"/>
            <a:ext cx="3394440" cy="32521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Accounting, Controlling, Taxation 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3D4548"/>
                </a:solidFill>
                <a:latin typeface="Arial"/>
              </a:rPr>
              <a:t>Data Science and Artificial Intelligence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Digital Business Management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Entrepreneurship 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Finance 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General Business Management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Marketing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Master </a:t>
            </a:r>
            <a:r>
              <a:rPr lang="de-DE" sz="1200" b="0" strike="noStrike" spc="-1" dirty="0" err="1">
                <a:solidFill>
                  <a:srgbClr val="3D4548"/>
                </a:solidFill>
                <a:latin typeface="Arial"/>
              </a:rPr>
              <a:t>of</a:t>
            </a: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 Business Administration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Media and Data-</a:t>
            </a:r>
            <a:r>
              <a:rPr lang="de-DE" sz="1200" b="0" strike="noStrike" spc="-1" dirty="0" err="1">
                <a:solidFill>
                  <a:srgbClr val="3D4548"/>
                </a:solidFill>
                <a:latin typeface="Arial"/>
              </a:rPr>
              <a:t>driven</a:t>
            </a: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 Business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Personalmanagement und Wirtschaftspsychologie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Sales and </a:t>
            </a:r>
            <a:r>
              <a:rPr lang="de-DE" sz="1200" b="0" strike="noStrike" spc="-1" dirty="0" err="1">
                <a:solidFill>
                  <a:srgbClr val="3D4548"/>
                </a:solidFill>
                <a:latin typeface="Arial"/>
              </a:rPr>
              <a:t>Negotiation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Rechnungswesen, Steuern, Wirtschaftsrecht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Supply Chain Management, </a:t>
            </a:r>
            <a:r>
              <a:rPr lang="de-DE" sz="1200" b="0" strike="noStrike" spc="-1" dirty="0" err="1">
                <a:solidFill>
                  <a:srgbClr val="3D4548"/>
                </a:solidFill>
                <a:latin typeface="Arial"/>
              </a:rPr>
              <a:t>Logistics</a:t>
            </a: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, </a:t>
            </a:r>
            <a:r>
              <a:rPr lang="de-DE" sz="1200" b="0" strike="noStrike" spc="-1" dirty="0" err="1">
                <a:solidFill>
                  <a:srgbClr val="3D4548"/>
                </a:solidFill>
                <a:latin typeface="Arial"/>
              </a:rPr>
              <a:t>Production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 dirty="0">
                <a:solidFill>
                  <a:srgbClr val="3D4548"/>
                </a:solidFill>
                <a:latin typeface="Arial"/>
              </a:rPr>
              <a:t>Wirtschaftsinformatik</a:t>
            </a: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platzhalter 2"/>
          <p:cNvSpPr/>
          <p:nvPr/>
        </p:nvSpPr>
        <p:spPr>
          <a:xfrm>
            <a:off x="8664120" y="2380680"/>
            <a:ext cx="2672280" cy="15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Bauingenieurwesen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Elektrotechnik und Informationstechnik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Executive Engineering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Informatik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Integrated Engineering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Maschinenbau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Wirtschaftsingenieurwesen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platzhalter 2"/>
          <p:cNvSpPr/>
          <p:nvPr/>
        </p:nvSpPr>
        <p:spPr>
          <a:xfrm>
            <a:off x="8664120" y="4255920"/>
            <a:ext cx="2672280" cy="14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Governance Sozialer Arbeit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Planung und Koordination in der Sozialen Arbeit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Soziale Arbeit in der Migrationsgesellschaft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Digitalisierung in der Sozialen Arbeit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Transkulturelle Traumapädagogik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3" name="Gerader Verbinder 35"/>
          <p:cNvCxnSpPr/>
          <p:nvPr/>
        </p:nvCxnSpPr>
        <p:spPr>
          <a:xfrm>
            <a:off x="2031840" y="2725920"/>
            <a:ext cx="360" cy="2624040"/>
          </a:xfrm>
          <a:prstGeom prst="straightConnector1">
            <a:avLst/>
          </a:prstGeom>
          <a:ln>
            <a:solidFill>
              <a:srgbClr val="5C6971"/>
            </a:solidFill>
          </a:ln>
        </p:spPr>
      </p:cxnSp>
      <p:cxnSp>
        <p:nvCxnSpPr>
          <p:cNvPr id="234" name="Gerader Verbinder 41"/>
          <p:cNvCxnSpPr/>
          <p:nvPr/>
        </p:nvCxnSpPr>
        <p:spPr>
          <a:xfrm>
            <a:off x="720000" y="4037760"/>
            <a:ext cx="2624040" cy="360"/>
          </a:xfrm>
          <a:prstGeom prst="straightConnector1">
            <a:avLst/>
          </a:prstGeom>
          <a:ln>
            <a:solidFill>
              <a:srgbClr val="5C6971"/>
            </a:solidFill>
          </a:ln>
        </p:spPr>
      </p:cxnSp>
      <p:sp>
        <p:nvSpPr>
          <p:cNvPr id="235" name="Rechteck 43"/>
          <p:cNvSpPr/>
          <p:nvPr/>
        </p:nvSpPr>
        <p:spPr>
          <a:xfrm>
            <a:off x="1932840" y="3938760"/>
            <a:ext cx="197640" cy="19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99000" rIns="108000" bIns="99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36" name="Gerader Verbinder 19"/>
          <p:cNvCxnSpPr/>
          <p:nvPr/>
        </p:nvCxnSpPr>
        <p:spPr>
          <a:xfrm>
            <a:off x="4632840" y="2380320"/>
            <a:ext cx="360" cy="3206160"/>
          </a:xfrm>
          <a:prstGeom prst="straightConnector1">
            <a:avLst/>
          </a:prstGeom>
          <a:ln w="19050">
            <a:solidFill>
              <a:srgbClr val="003866"/>
            </a:solidFill>
          </a:ln>
        </p:spPr>
      </p:cxnSp>
      <p:cxnSp>
        <p:nvCxnSpPr>
          <p:cNvPr id="237" name="Gerader Verbinder 20"/>
          <p:cNvCxnSpPr/>
          <p:nvPr/>
        </p:nvCxnSpPr>
        <p:spPr>
          <a:xfrm>
            <a:off x="4632840" y="5842800"/>
            <a:ext cx="360" cy="395280"/>
          </a:xfrm>
          <a:prstGeom prst="straightConnector1">
            <a:avLst/>
          </a:prstGeom>
          <a:ln w="19050">
            <a:solidFill>
              <a:srgbClr val="46962B"/>
            </a:solidFill>
          </a:ln>
        </p:spPr>
      </p:cxnSp>
      <p:cxnSp>
        <p:nvCxnSpPr>
          <p:cNvPr id="238" name="Gerader Verbinder 21"/>
          <p:cNvCxnSpPr/>
          <p:nvPr/>
        </p:nvCxnSpPr>
        <p:spPr>
          <a:xfrm>
            <a:off x="8521920" y="2380320"/>
            <a:ext cx="360" cy="1558800"/>
          </a:xfrm>
          <a:prstGeom prst="straightConnector1">
            <a:avLst/>
          </a:prstGeom>
          <a:ln w="19050">
            <a:solidFill>
              <a:srgbClr val="4592A9"/>
            </a:solidFill>
          </a:ln>
        </p:spPr>
      </p:cxnSp>
      <p:cxnSp>
        <p:nvCxnSpPr>
          <p:cNvPr id="239" name="Gerader Verbinder 22"/>
          <p:cNvCxnSpPr/>
          <p:nvPr/>
        </p:nvCxnSpPr>
        <p:spPr>
          <a:xfrm>
            <a:off x="8521920" y="4282200"/>
            <a:ext cx="360" cy="1456560"/>
          </a:xfrm>
          <a:prstGeom prst="straightConnector1">
            <a:avLst/>
          </a:prstGeom>
          <a:ln w="19050">
            <a:solidFill>
              <a:srgbClr val="9B0B34"/>
            </a:solidFill>
          </a:ln>
        </p:spPr>
      </p:cxn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59BFF3E-D467-4B48-9C5F-7DCC91F429C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D50718-53A9-472F-873A-67FCB37B5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1496" y="1502898"/>
            <a:ext cx="2989007" cy="298900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B817277-08C8-4473-A1A2-613DBF518EB5}"/>
              </a:ext>
            </a:extLst>
          </p:cNvPr>
          <p:cNvSpPr txBox="1"/>
          <p:nvPr/>
        </p:nvSpPr>
        <p:spPr>
          <a:xfrm>
            <a:off x="1838631" y="4936288"/>
            <a:ext cx="85147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www.cas.dhbw.de/vom-bachelor-zum-master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85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HBW-CAS_Folienmaster">
  <a:themeElements>
    <a:clrScheme name="CAS">
      <a:dk1>
        <a:srgbClr val="3D4548"/>
      </a:dk1>
      <a:lt1>
        <a:srgbClr val="FFFFFF"/>
      </a:lt1>
      <a:dk2>
        <a:srgbClr val="5C6971"/>
      </a:dk2>
      <a:lt2>
        <a:srgbClr val="DEE1E3"/>
      </a:lt2>
      <a:accent1>
        <a:srgbClr val="3D4548"/>
      </a:accent1>
      <a:accent2>
        <a:srgbClr val="4592A9"/>
      </a:accent2>
      <a:accent3>
        <a:srgbClr val="003866"/>
      </a:accent3>
      <a:accent4>
        <a:srgbClr val="46962B"/>
      </a:accent4>
      <a:accent5>
        <a:srgbClr val="9B0B34"/>
      </a:accent5>
      <a:accent6>
        <a:srgbClr val="E2001A"/>
      </a:accent6>
      <a:hlink>
        <a:srgbClr val="4592A9"/>
      </a:hlink>
      <a:folHlink>
        <a:srgbClr val="5C6971"/>
      </a:folHlink>
    </a:clrScheme>
    <a:fontScheme name="C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HBW-CAS_Folienmaster">
  <a:themeElements>
    <a:clrScheme name="CAS">
      <a:dk1>
        <a:srgbClr val="3D4548"/>
      </a:dk1>
      <a:lt1>
        <a:sysClr val="window" lastClr="FFFFFF"/>
      </a:lt1>
      <a:dk2>
        <a:srgbClr val="5C6971"/>
      </a:dk2>
      <a:lt2>
        <a:srgbClr val="DEE1E3"/>
      </a:lt2>
      <a:accent1>
        <a:srgbClr val="3D4548"/>
      </a:accent1>
      <a:accent2>
        <a:srgbClr val="4592A9"/>
      </a:accent2>
      <a:accent3>
        <a:srgbClr val="003866"/>
      </a:accent3>
      <a:accent4>
        <a:srgbClr val="46962B"/>
      </a:accent4>
      <a:accent5>
        <a:srgbClr val="9B0B34"/>
      </a:accent5>
      <a:accent6>
        <a:srgbClr val="E2001A"/>
      </a:accent6>
      <a:hlink>
        <a:srgbClr val="4592A9"/>
      </a:hlink>
      <a:folHlink>
        <a:srgbClr val="5C6971"/>
      </a:folHlink>
    </a:clrScheme>
    <a:fontScheme name="C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108000" rIns="108000" bIns="10800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_Vorlage_Praesentation.potx" id="{2F8A645D-BA3D-4868-B010-414B9A153CA4}" vid="{D283D70A-8FA1-4DE2-9052-7256FE6EB6C3}"/>
    </a:ext>
  </a:extLst>
</a:theme>
</file>

<file path=ppt/theme/theme3.xml><?xml version="1.0" encoding="utf-8"?>
<a:theme xmlns:a="http://schemas.openxmlformats.org/drawingml/2006/main" name="2_DHBW-CAS_Folienmaster">
  <a:themeElements>
    <a:clrScheme name="CAS">
      <a:dk1>
        <a:srgbClr val="3D4548"/>
      </a:dk1>
      <a:lt1>
        <a:sysClr val="window" lastClr="FFFFFF"/>
      </a:lt1>
      <a:dk2>
        <a:srgbClr val="5C6971"/>
      </a:dk2>
      <a:lt2>
        <a:srgbClr val="DEE1E3"/>
      </a:lt2>
      <a:accent1>
        <a:srgbClr val="3D4548"/>
      </a:accent1>
      <a:accent2>
        <a:srgbClr val="4592A9"/>
      </a:accent2>
      <a:accent3>
        <a:srgbClr val="003866"/>
      </a:accent3>
      <a:accent4>
        <a:srgbClr val="46962B"/>
      </a:accent4>
      <a:accent5>
        <a:srgbClr val="9B0B34"/>
      </a:accent5>
      <a:accent6>
        <a:srgbClr val="E2001A"/>
      </a:accent6>
      <a:hlink>
        <a:srgbClr val="4592A9"/>
      </a:hlink>
      <a:folHlink>
        <a:srgbClr val="5C6971"/>
      </a:folHlink>
    </a:clrScheme>
    <a:fontScheme name="C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108000" rIns="108000" bIns="10800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_Praesentation.potx" id="{4CEEDB1E-E68B-4AF2-96E3-A0C87ED6AA18}" vid="{0B919A51-714E-4839-8FDA-C659C0971808}"/>
    </a:ext>
  </a:extLst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CAS_Vorlage_Praesentation</Template>
  <TotalTime>0</TotalTime>
  <Words>1068</Words>
  <Application>Microsoft Office PowerPoint</Application>
  <PresentationFormat>Breitbild</PresentationFormat>
  <Paragraphs>145</Paragraphs>
  <Slides>6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Roboto Light</vt:lpstr>
      <vt:lpstr>Symbol</vt:lpstr>
      <vt:lpstr>Times New Roman</vt:lpstr>
      <vt:lpstr>Wingdings</vt:lpstr>
      <vt:lpstr>DHBW-CAS_Folienmaster</vt:lpstr>
      <vt:lpstr>1_DHBW-CAS_Folienmaster</vt:lpstr>
      <vt:lpstr>2_DHBW-CAS_Folienmaster</vt:lpstr>
      <vt:lpstr>think-cell Folie</vt:lpstr>
      <vt:lpstr>TCLayout.ActiveDocument.1</vt:lpstr>
      <vt:lpstr>Muss ich mir so früh Gedanken machen?</vt:lpstr>
      <vt:lpstr>Bachelor – und dann?</vt:lpstr>
      <vt:lpstr>Weiterstudieren an der DHBW?  Dann aber nach Ihrem Plan!</vt:lpstr>
      <vt:lpstr>Gute Gründe für den Dualen Master</vt:lpstr>
      <vt:lpstr>Studiengänge am DHBW CAS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Brahner, Judith</dc:creator>
  <dc:description/>
  <cp:lastModifiedBy>Brahner, Judith</cp:lastModifiedBy>
  <cp:revision>87</cp:revision>
  <dcterms:created xsi:type="dcterms:W3CDTF">2024-08-06T09:18:49Z</dcterms:created>
  <dcterms:modified xsi:type="dcterms:W3CDTF">2025-09-24T13:31:30Z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0x0101000972B9D60F1B824AACBB28F0C53346F1</vt:lpwstr>
  </property>
  <property fmtid="{D5CDD505-2E9C-101B-9397-08002B2CF9AE}" pid="3" name="Notes">
    <vt:i4>4</vt:i4>
  </property>
  <property fmtid="{D5CDD505-2E9C-101B-9397-08002B2CF9AE}" pid="4" name="PresentationFormat">
    <vt:lpwstr>Breitbild</vt:lpwstr>
  </property>
  <property fmtid="{D5CDD505-2E9C-101B-9397-08002B2CF9AE}" pid="5" name="Slides">
    <vt:i4>6</vt:i4>
  </property>
  <property fmtid="{D5CDD505-2E9C-101B-9397-08002B2CF9AE}" pid="6" name="_dlc_DocIdItemGuid">
    <vt:lpwstr>e0c67851-a337-4541-ba90-2314ba624b16</vt:lpwstr>
  </property>
</Properties>
</file>