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9"/>
  </p:notesMasterIdLst>
  <p:sldIdLst>
    <p:sldId id="256" r:id="rId3"/>
    <p:sldId id="388" r:id="rId4"/>
    <p:sldId id="397" r:id="rId5"/>
    <p:sldId id="259" r:id="rId6"/>
    <p:sldId id="394" r:id="rId7"/>
    <p:sldId id="39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0261" autoAdjust="0"/>
  </p:normalViewPr>
  <p:slideViewPr>
    <p:cSldViewPr snapToGrid="0" showGuides="1">
      <p:cViewPr varScale="1">
        <p:scale>
          <a:sx n="33" d="100"/>
          <a:sy n="33" d="100"/>
        </p:scale>
        <p:origin x="257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193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194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195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CB46F7B9-FB9C-4858-A16F-342C3E4EE844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2FCB57-5304-404F-969B-8B0C41C3A1B9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DHBW-Studierende haben durch ihr duales Bachelorstudium bereits ein</a:t>
            </a:r>
            <a:r>
              <a:rPr lang="de-DE" baseline="0" dirty="0"/>
              <a:t> hervorragendes Fundament für ihre berufliche Entwicklung.</a:t>
            </a:r>
          </a:p>
          <a:p>
            <a:r>
              <a:rPr lang="de-DE" baseline="0" dirty="0"/>
              <a:t>Für eine Fach- oder Führungsposition ist es dennoch oft sinnvoll, sich gezielt weiterzubilden.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b="1" strike="noStrike" spc="-1" dirty="0">
              <a:solidFill>
                <a:schemeClr val="dk1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b="1" strike="noStrike" spc="-1" dirty="0">
                <a:solidFill>
                  <a:schemeClr val="dk1"/>
                </a:solidFill>
                <a:latin typeface="Arial"/>
              </a:rPr>
              <a:t>Vorteile eines Master-Abschlusses: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b="1" dirty="0"/>
              <a:t>fachliche</a:t>
            </a:r>
            <a:r>
              <a:rPr lang="de-DE" dirty="0"/>
              <a:t> Weiterentwicklung – Wissen vertiefen oder erweitern</a:t>
            </a:r>
            <a:endParaRPr lang="de-DE" b="1" dirty="0"/>
          </a:p>
          <a:p>
            <a:pPr marL="171450" indent="-171450">
              <a:buFontTx/>
              <a:buChar char="-"/>
            </a:pPr>
            <a:r>
              <a:rPr lang="de-DE" b="1" dirty="0"/>
              <a:t>berufliche</a:t>
            </a:r>
            <a:r>
              <a:rPr lang="de-DE" dirty="0"/>
              <a:t> Weiterentwicklung – bessere Karrierechancen (wie sehen Arbeitgeber den Master?) – Vorbereitung sowohl auf eine Fachlaufbahn oder eine Führungskräftelaufbahn</a:t>
            </a:r>
          </a:p>
          <a:p>
            <a:pPr marL="171450" indent="-171450">
              <a:buFontTx/>
              <a:buChar char="-"/>
            </a:pPr>
            <a:r>
              <a:rPr lang="de-DE" b="1" dirty="0"/>
              <a:t>persönliche</a:t>
            </a:r>
            <a:r>
              <a:rPr lang="de-DE" dirty="0"/>
              <a:t> Weiterentwicklung – oft der größte Mehrwert – z.B. mit dem ausgezeichneten Modul „Fachübergreifende Kompetenzen“ das fester Bestandteil des Dualen Masters der DHBW 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 </a:t>
            </a:r>
          </a:p>
          <a:p>
            <a:pPr lvl="2"/>
            <a:r>
              <a:rPr lang="de-DE" dirty="0"/>
              <a:t>Ca. 78 % der Bachelor-Absolvent*innen von Universitäten nehmen ein weiterführendes Studium auf, 90 % davon ein Master-Studium. </a:t>
            </a:r>
          </a:p>
          <a:p>
            <a:pPr lvl="2"/>
            <a:r>
              <a:rPr lang="de-DE" dirty="0"/>
              <a:t>Bei HAWs liegt die Übergangsquote bei 44 %</a:t>
            </a:r>
          </a:p>
          <a:p>
            <a:pPr lvl="2"/>
            <a:r>
              <a:rPr lang="de-DE" dirty="0"/>
              <a:t>Die DHBW geht von einer Quote von 35 % aus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424F0-9AA5-42AC-B0A8-1434E88F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50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strike="noStrike" spc="-1" dirty="0">
                <a:solidFill>
                  <a:schemeClr val="dk1"/>
                </a:solidFill>
                <a:latin typeface="Arial"/>
              </a:rPr>
              <a:t>Dualer Master der DHBW</a:t>
            </a:r>
            <a:br>
              <a:rPr lang="de-DE" sz="1200" b="1" strike="noStrike" spc="-1" dirty="0">
                <a:solidFill>
                  <a:schemeClr val="dk1"/>
                </a:solidFill>
                <a:latin typeface="Arial"/>
              </a:rPr>
            </a:b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mit </a:t>
            </a:r>
            <a:r>
              <a:rPr lang="de-DE" sz="1200" b="0" u="sng" strike="noStrike" spc="-1" dirty="0">
                <a:solidFill>
                  <a:schemeClr val="dk1"/>
                </a:solidFill>
                <a:latin typeface="Arial"/>
              </a:rPr>
              <a:t>deutlichen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 </a:t>
            </a: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Unterschieden zum Bachelorstudium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 </a:t>
            </a:r>
            <a:b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</a:br>
            <a:r>
              <a:rPr lang="de-DE" sz="1200" b="0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  </a:t>
            </a:r>
            <a:r>
              <a:rPr lang="de-DE" b="1" dirty="0"/>
              <a:t>Studienmodell:</a:t>
            </a:r>
            <a:r>
              <a:rPr lang="de-DE" dirty="0"/>
              <a:t> Große Wahlmöglichkeiten durch modularen Aufbau, zeitlich und inhaltlich flexibel</a:t>
            </a:r>
            <a:endParaRPr lang="de-DE" sz="1200" b="0" strike="noStrike" spc="-1" baseline="0" dirty="0">
              <a:solidFill>
                <a:schemeClr val="dk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  </a:t>
            </a:r>
            <a:r>
              <a:rPr lang="de-DE" sz="1200" b="1" strike="noStrike" spc="-1" baseline="0" dirty="0">
                <a:solidFill>
                  <a:schemeClr val="dk1"/>
                </a:solidFill>
                <a:latin typeface="Arial"/>
              </a:rPr>
              <a:t>Zeitmodell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: Präsenzphasen ca. 3 Tage im Monat, n</a:t>
            </a:r>
            <a:r>
              <a:rPr lang="de-DE" sz="1200" b="0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ur kurze Unterbrechung der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 Berufstätigkeit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200" b="1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Nahtloser Übergang</a:t>
            </a:r>
            <a:r>
              <a:rPr lang="de-DE" sz="1200" b="0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: Einstieg direkt 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nach dem Bachelor möglich (über Vorab-Module der Wissenschaftliche Weiterbildung…)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200" b="1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Regelstudienzeit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: 2 Jahre, einfach verlängerbar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200" b="1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Lehre</a:t>
            </a:r>
            <a:r>
              <a:rPr lang="de-DE" sz="1200" b="0" strike="noStrike" spc="-1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 durch Professor*innen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</a:rPr>
              <a:t> der DHBW aller Standorte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200" b="1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Studienort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: ca. </a:t>
            </a:r>
            <a:r>
              <a:rPr lang="de-DE" dirty="0"/>
              <a:t>50% der Veranstaltungen in Heilbronn, ca. 50% an den Standorten der DHBW</a:t>
            </a:r>
            <a:endParaRPr lang="de-DE" sz="1200" b="0" strike="noStrike" spc="-1" baseline="0" dirty="0">
              <a:solidFill>
                <a:schemeClr val="dk1"/>
              </a:solidFill>
              <a:latin typeface="+mn-lt"/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sz="1200" b="1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Gebührenfinanziert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+mn-lt"/>
                <a:sym typeface="Wingdings" panose="05000000000000000000" pitchFamily="2" charset="2"/>
              </a:rPr>
              <a:t> (viele Arbeitgeber unterstützen Studierende, nachfragen lohnt sich!)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b="1" strike="noStrike" spc="-1" dirty="0">
                <a:solidFill>
                  <a:schemeClr val="dk1"/>
                </a:solidFill>
                <a:latin typeface="Arial"/>
                <a:sym typeface="Wingdings" panose="05000000000000000000" pitchFamily="2" charset="2"/>
              </a:rPr>
              <a:t></a:t>
            </a:r>
            <a:r>
              <a:rPr lang="de-DE" sz="1200" b="1" strike="noStrike" spc="-1" dirty="0">
                <a:solidFill>
                  <a:schemeClr val="dk1"/>
                </a:solidFill>
                <a:latin typeface="Arial"/>
              </a:rPr>
              <a:t> individuell,</a:t>
            </a:r>
            <a:r>
              <a:rPr lang="de-DE" sz="1200" b="1" strike="noStrike" spc="-1" baseline="0" dirty="0">
                <a:solidFill>
                  <a:schemeClr val="dk1"/>
                </a:solidFill>
                <a:latin typeface="Arial"/>
              </a:rPr>
              <a:t> flexibel, dual</a:t>
            </a:r>
            <a:endParaRPr lang="de-DE" sz="1200" b="0" strike="noStrike" spc="-1" baseline="0" dirty="0">
              <a:solidFill>
                <a:schemeClr val="dk1"/>
              </a:solidFill>
              <a:latin typeface="+mn-lt"/>
              <a:sym typeface="Wingdings" panose="05000000000000000000" pitchFamily="2" charset="2"/>
            </a:endParaRPr>
          </a:p>
          <a:p>
            <a:endParaRPr lang="de-DE" baseline="0" dirty="0"/>
          </a:p>
          <a:p>
            <a:r>
              <a:rPr lang="de-DE" b="1" baseline="0" dirty="0"/>
              <a:t>Modulvielfalt</a:t>
            </a:r>
          </a:p>
          <a:p>
            <a:r>
              <a:rPr lang="de-DE" baseline="0" dirty="0"/>
              <a:t>Über den Modul-O-Mat und den Profil-O-Mat auf der Homepage des DHBW CAS kann man die passenden Module finden.</a:t>
            </a:r>
          </a:p>
          <a:p>
            <a:endParaRPr lang="de-DE" baseline="0" dirty="0"/>
          </a:p>
          <a:p>
            <a:r>
              <a:rPr lang="de-DE" b="1" baseline="0" dirty="0"/>
              <a:t>Einzigartig an der DHBW: </a:t>
            </a:r>
            <a:r>
              <a:rPr lang="de-DE" b="0" baseline="0" dirty="0"/>
              <a:t>Das Modul </a:t>
            </a:r>
            <a:r>
              <a:rPr lang="de-DE" b="1" baseline="0" dirty="0"/>
              <a:t>Fachübergreifende Kompetenzen </a:t>
            </a:r>
            <a:r>
              <a:rPr lang="de-DE" b="0" baseline="0" dirty="0"/>
              <a:t>stärkt angehende Fach- und Führungskräfte auch im persönlichen und sozialen Bereich. Studierende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wählen individuell Seminare zu Schlüsselkompetenzen, auf die sie besonderen Wert legen. Dieses Modul ist in</a:t>
            </a:r>
            <a:r>
              <a:rPr lang="de-D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Fachbereichen Technik, Wirtschaft und Gesundheit fester Bestandteil der Masterstudiengänge und wird von Studierenden und Dualen Partnern sehr geschätzt.</a:t>
            </a:r>
            <a:endParaRPr lang="de-DE" b="1" baseline="0" dirty="0"/>
          </a:p>
          <a:p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Es muss nicht gleich ein ganzes Masterstudium sein – die DHBW bietet zu ganz aktuellen Themen und Fragestellungen 400+ Module in den Bereichen Wirtschaft, Technik, Gesundheit und Sozialwesen an. Sie können einzeln oder als Zertifikat (mit zwei bzw. 6 Modulen gebündelt) gebucht werden, die ECTS sind später auf ein Masterstudium anrechenbar. Somit ist der Übergang in den Master auch nahtlos direkt nach dem Bachelor möglich!</a:t>
            </a:r>
          </a:p>
          <a:p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strike="noStrike" spc="-1" dirty="0">
                <a:solidFill>
                  <a:schemeClr val="dk1"/>
                </a:solidFill>
                <a:latin typeface="Arial"/>
              </a:rPr>
              <a:t>Ansprechpartner*innen: </a:t>
            </a:r>
            <a:br>
              <a:rPr lang="de-DE" sz="1200" b="0" strike="noStrike" spc="-1" dirty="0">
                <a:solidFill>
                  <a:schemeClr val="dk1"/>
                </a:solidFill>
                <a:latin typeface="Arial"/>
              </a:rPr>
            </a:b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Master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 Standortgeschäftsstellen</a:t>
            </a: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, Professorinnen und Professoren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 der DHBW bzw. </a:t>
            </a:r>
            <a:r>
              <a:rPr lang="de-DE" sz="1200" b="0" strike="noStrike" spc="-1" baseline="0" dirty="0" err="1">
                <a:solidFill>
                  <a:schemeClr val="dk1"/>
                </a:solidFill>
                <a:latin typeface="Arial"/>
              </a:rPr>
              <a:t>Studiengangsleiterinnen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 und </a:t>
            </a:r>
            <a:r>
              <a:rPr lang="de-DE" sz="1200" b="0" strike="noStrike" spc="-1" baseline="0" dirty="0" err="1">
                <a:solidFill>
                  <a:schemeClr val="dk1"/>
                </a:solidFill>
                <a:latin typeface="Arial"/>
              </a:rPr>
              <a:t>Studiengangsleiter</a:t>
            </a: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strike="noStrike" spc="-1" baseline="0" dirty="0">
              <a:solidFill>
                <a:schemeClr val="dk1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strike="noStrike" spc="-1" baseline="0" dirty="0">
                <a:solidFill>
                  <a:schemeClr val="dk1"/>
                </a:solidFill>
                <a:latin typeface="Arial"/>
              </a:rPr>
              <a:t>QR-Code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hier finden DHBW-Bachelor eigens für sie zusammengestellt die wichtigsten Informationen und Links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Kurzvideo zum Master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Unterschiede Bachelor und Master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Ansprechpartner für die Beratung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Termine der Informationsveranstaltungen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Schnuppervorlesungen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und vieles mehr…</a:t>
            </a:r>
            <a:endParaRPr lang="de-DE" sz="1200" b="0" strike="noStrike" spc="-1" dirty="0">
              <a:solidFill>
                <a:schemeClr val="dk1"/>
              </a:solidFill>
              <a:latin typeface="Arial"/>
            </a:endParaRPr>
          </a:p>
          <a:p>
            <a:endParaRPr lang="de-DE" baseline="0" dirty="0"/>
          </a:p>
          <a:p>
            <a:r>
              <a:rPr lang="de-DE" b="1" baseline="0" dirty="0"/>
              <a:t>Das Team der CAS-Geschäftsstelle berät gerne individuell und organisiert die Teilnahme an einer Schnuppervorlesung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Studieninteressierte besuchen eine reguläre Lehrveranstaltung des Masters, bei der Sie wertvolle Einblicke erhalten.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Vor und nach der Veranstaltungen sowie in den Pausen können sie sich mit den Masterstudierenden austauschen. Der Vorteil: Sie erhalten Infos aus erster Hand!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👉 Auch die Professor*innen und Dozent*innen beantworten gerne Fragen.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strike="noStrike" spc="-1" dirty="0">
                <a:solidFill>
                  <a:schemeClr val="dk1"/>
                </a:solidFill>
                <a:latin typeface="Arial"/>
              </a:rPr>
              <a:t>Allgemein: </a:t>
            </a:r>
            <a:r>
              <a:rPr lang="de-DE" sz="1200" b="0" strike="noStrike" spc="-1" baseline="0" dirty="0">
                <a:solidFill>
                  <a:schemeClr val="dk1"/>
                </a:solidFill>
                <a:latin typeface="Arial"/>
              </a:rPr>
              <a:t>www.cas.dhbw.de</a:t>
            </a:r>
            <a:endParaRPr lang="de-DE" baseline="0" dirty="0"/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424F0-9AA5-42AC-B0A8-1434E88F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17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QR-Code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/>
              <a:t>Informationen zum Alumni-Netzwerk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Informationen zu den Angeboten der Wissenschaftlichen Weiterbildung der DHBW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Zum Master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Zu den persönlichen Beratungsangeboten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/>
              <a:t>Informationsveranstaltungen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aseline="0" dirty="0"/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424F0-9AA5-42AC-B0A8-1434E88F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40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Die Webseite enthält alle Infos rund um den Dualen Master der DHBW.</a:t>
            </a:r>
          </a:p>
          <a:p>
            <a:endParaRPr lang="de-DE" dirty="0"/>
          </a:p>
          <a:p>
            <a:r>
              <a:rPr lang="de-DE" dirty="0"/>
              <a:t>Hilfreiche Links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Gegenüberstellung Bachelor und Master der DHBW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Eckdaten Master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Erklärvideo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Modul-O-Mat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DE" dirty="0"/>
              <a:t>Mastermodule im Spotlight</a:t>
            </a:r>
          </a:p>
          <a:p>
            <a:endParaRPr lang="de-DE" dirty="0"/>
          </a:p>
          <a:p>
            <a:r>
              <a:rPr lang="de-DE" dirty="0"/>
              <a:t>Weitere Infos</a:t>
            </a:r>
          </a:p>
          <a:p>
            <a:pPr marL="171450" indent="-171450">
              <a:buFontTx/>
              <a:buChar char="-"/>
            </a:pPr>
            <a:r>
              <a:rPr lang="de-DE" dirty="0"/>
              <a:t>Persönlichen Beratungstermin buchen</a:t>
            </a:r>
          </a:p>
          <a:p>
            <a:pPr marL="171450" indent="-171450">
              <a:buFontTx/>
              <a:buChar char="-"/>
            </a:pPr>
            <a:r>
              <a:rPr lang="de-DE" dirty="0"/>
              <a:t>Termine Info-Veranstaltungen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Schnuppervorlesungen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Masterexpert</a:t>
            </a:r>
            <a:r>
              <a:rPr lang="de-DE" dirty="0"/>
              <a:t>*innen am Standort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In Kontakt bleiben</a:t>
            </a:r>
          </a:p>
          <a:p>
            <a:pPr marL="171450" indent="-171450">
              <a:buFontTx/>
              <a:buChar char="-"/>
            </a:pPr>
            <a:r>
              <a:rPr lang="de-DE" dirty="0"/>
              <a:t>Newsletter abonnieren</a:t>
            </a:r>
          </a:p>
          <a:p>
            <a:pPr marL="171450" indent="-171450">
              <a:buFontTx/>
              <a:buChar char="-"/>
            </a:pPr>
            <a:r>
              <a:rPr lang="de-DE" dirty="0"/>
              <a:t>Teil des Alumninetzwerks der DHBW werden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Social</a:t>
            </a:r>
            <a:r>
              <a:rPr lang="de-DE" dirty="0"/>
              <a:t> Media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CB46F7B9-FB9C-4858-A16F-342C3E4EE844}" type="slidenum">
              <a:rPr lang="de-DE" sz="1400" b="0" strike="noStrike" spc="-1" smtClean="0">
                <a:solidFill>
                  <a:srgbClr val="000000"/>
                </a:solidFill>
                <a:latin typeface="Calibri"/>
              </a:rPr>
              <a:t>6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74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.w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.w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w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.w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.w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w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w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w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w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0" y="1139760"/>
            <a:ext cx="12191760" cy="571788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4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5" name="Objekt 13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8"/>
          <p:cNvPicPr/>
          <p:nvPr/>
        </p:nvPicPr>
        <p:blipFill>
          <a:blip r:embed="rId6"/>
          <a:srcRect l="11857" t="9985" r="12274" b="19700"/>
          <a:stretch/>
        </p:blipFill>
        <p:spPr>
          <a:xfrm>
            <a:off x="9804240" y="247680"/>
            <a:ext cx="1847520" cy="64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3240" y="1139760"/>
            <a:ext cx="5762160" cy="5717880"/>
          </a:xfrm>
          <a:prstGeom prst="rect">
            <a:avLst/>
          </a:prstGeom>
          <a:gradFill rotWithShape="0">
            <a:gsLst>
              <a:gs pos="0">
                <a:srgbClr val="3D4548">
                  <a:alpha val="0"/>
                </a:srgbClr>
              </a:gs>
              <a:gs pos="99000">
                <a:srgbClr val="3D4548"/>
              </a:gs>
            </a:gsLst>
            <a:lin ang="10800000"/>
          </a:gradFill>
          <a:ln w="0">
            <a:noFill/>
          </a:ln>
        </p:spPr>
        <p:txBody>
          <a:bodyPr lIns="864000" tIns="27720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4000" b="0" i="1" strike="noStrike" spc="-1">
                <a:solidFill>
                  <a:schemeClr val="lt1"/>
                </a:solidFill>
                <a:latin typeface="Times New Roman"/>
              </a:rPr>
              <a:t>Mastertitelformat bearbeiten</a:t>
            </a:r>
            <a:endParaRPr lang="en-US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855360" y="3820320"/>
            <a:ext cx="2742840" cy="3977640"/>
          </a:xfrm>
          <a:prstGeom prst="rect">
            <a:avLst/>
          </a:prstGeom>
          <a:noFill/>
          <a:ln w="12600">
            <a:solidFill>
              <a:schemeClr val="accent6"/>
            </a:solidFill>
            <a:miter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00" b="1" strike="noStrike" cap="all" spc="-1">
                <a:solidFill>
                  <a:schemeClr val="dk1">
                    <a:alpha val="0"/>
                  </a:schemeClr>
                </a:solidFill>
                <a:latin typeface="Times New Roman"/>
              </a:rPr>
              <a:t>.</a:t>
            </a:r>
            <a:endParaRPr lang="en-US" sz="1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Textplatzhalter 10"/>
          <p:cNvSpPr/>
          <p:nvPr/>
        </p:nvSpPr>
        <p:spPr>
          <a:xfrm>
            <a:off x="9895320" y="6317640"/>
            <a:ext cx="1750320" cy="18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algn="r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www.cas.dhbw.de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mit hellem Hintergrund 1/3 link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08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0" name="Objekt 6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111" name="Objekt 6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hteck 3"/>
          <p:cNvSpPr/>
          <p:nvPr/>
        </p:nvSpPr>
        <p:spPr>
          <a:xfrm>
            <a:off x="0" y="0"/>
            <a:ext cx="406368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4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63320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633200" y="2002680"/>
            <a:ext cx="6703560" cy="40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Mastertextformat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182520" lvl="2" indent="-18252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358920" lvl="4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115" name="PlaceHolder 3"/>
          <p:cNvSpPr>
            <a:spLocks noGrp="1"/>
          </p:cNvSpPr>
          <p:nvPr>
            <p:ph type="sldNum" idx="2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80F3A39-EAFE-4BDD-A249-2EBE3B08BC8B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33200" y="6555600"/>
            <a:ext cx="624528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wischenfoili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18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21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122" name="Objekt 13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3240" y="0"/>
            <a:ext cx="5940000" cy="6857640"/>
          </a:xfrm>
          <a:prstGeom prst="rect">
            <a:avLst/>
          </a:prstGeom>
          <a:gradFill rotWithShape="0">
            <a:gsLst>
              <a:gs pos="0">
                <a:srgbClr val="3D4548">
                  <a:alpha val="0"/>
                </a:srgbClr>
              </a:gs>
              <a:gs pos="99000">
                <a:srgbClr val="3D4548"/>
              </a:gs>
            </a:gsLst>
            <a:lin ang="10800000"/>
          </a:gradFill>
          <a:ln w="0">
            <a:noFill/>
          </a:ln>
        </p:spPr>
        <p:txBody>
          <a:bodyPr lIns="864000" tIns="39132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4000" b="0" i="1" strike="noStrike" spc="-1">
                <a:solidFill>
                  <a:schemeClr val="lt1"/>
                </a:solidFill>
                <a:latin typeface="Times New Roman"/>
              </a:rPr>
              <a:t>Mastertitelformat bearbeiten</a:t>
            </a:r>
            <a:endParaRPr lang="en-US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855360" y="3820320"/>
            <a:ext cx="2742840" cy="3977640"/>
          </a:xfrm>
          <a:prstGeom prst="rect">
            <a:avLst/>
          </a:prstGeom>
          <a:noFill/>
          <a:ln w="12600">
            <a:solidFill>
              <a:schemeClr val="accent6"/>
            </a:solidFill>
            <a:miter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00" b="1" strike="noStrike" cap="all" spc="-1">
                <a:solidFill>
                  <a:schemeClr val="dk1">
                    <a:alpha val="0"/>
                  </a:schemeClr>
                </a:solidFill>
                <a:latin typeface="Times New Roman"/>
              </a:rPr>
              <a:t>.</a:t>
            </a:r>
            <a:endParaRPr lang="en-US" sz="1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nda mit Auflistu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26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7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28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129" name="Objekt 4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PlaceHolder 1"/>
          <p:cNvSpPr>
            <a:spLocks noGrp="1"/>
          </p:cNvSpPr>
          <p:nvPr>
            <p:ph type="body"/>
          </p:nvPr>
        </p:nvSpPr>
        <p:spPr>
          <a:xfrm>
            <a:off x="8125920" y="0"/>
            <a:ext cx="406584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855360" y="600120"/>
            <a:ext cx="684072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Agenda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855360" y="2002680"/>
            <a:ext cx="6840720" cy="40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1800" indent="-361800" defTabSz="914400">
              <a:lnSpc>
                <a:spcPct val="100000"/>
              </a:lnSpc>
              <a:spcAft>
                <a:spcPts val="601"/>
              </a:spcAft>
              <a:buClr>
                <a:srgbClr val="3D4548"/>
              </a:buClr>
              <a:buFont typeface="Times New Roman"/>
              <a:buAutoNum type="arabicPeriod"/>
            </a:pPr>
            <a:r>
              <a:rPr lang="de-DE" sz="1800" b="0" strike="noStrike" cap="all" spc="-1">
                <a:solidFill>
                  <a:schemeClr val="dk1"/>
                </a:solidFill>
                <a:latin typeface="Arial"/>
              </a:rPr>
              <a:t>Mastertextformat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714240" lvl="1" indent="-352440" defTabSz="914400">
              <a:lnSpc>
                <a:spcPct val="100000"/>
              </a:lnSpc>
              <a:spcAft>
                <a:spcPts val="601"/>
              </a:spcAft>
              <a:buClr>
                <a:srgbClr val="3D4548"/>
              </a:buClr>
              <a:buFont typeface="Times New Roman"/>
              <a:buAutoNum type="alphaLcPeriod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nda mit Tabel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34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36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137" name="Objekt 4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8125920" y="0"/>
            <a:ext cx="406584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855360" y="600120"/>
            <a:ext cx="684072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Agenda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855360" y="2002680"/>
            <a:ext cx="684072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Tabelle durch Klicken auf Symbol hinzufügen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ollflächige Grafikfoli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42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44" name="Objekt 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145" name="Objekt 3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1048104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ldNum" idx="3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9B81F71-BDCB-44DC-9FAF-E03D38A735C5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855360" y="6365160"/>
            <a:ext cx="1020780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50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Rechteck 2"/>
          <p:cNvSpPr/>
          <p:nvPr/>
        </p:nvSpPr>
        <p:spPr>
          <a:xfrm>
            <a:off x="8128080" y="0"/>
            <a:ext cx="406368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400" b="0" strike="noStrike" spc="-1">
              <a:solidFill>
                <a:schemeClr val="lt1"/>
              </a:solidFill>
              <a:latin typeface="Arial"/>
            </a:endParaRPr>
          </a:p>
        </p:txBody>
      </p:sp>
      <p:pic>
        <p:nvPicPr>
          <p:cNvPr id="153" name="Grafik 3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54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155" name="Objekt 4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855360" y="2002680"/>
            <a:ext cx="6703560" cy="40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Mastertextformat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182520" lvl="2" indent="-18252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358920" lvl="4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sldNum" idx="4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CC05541-AD76-4370-BA5E-C0A64D4455CC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855360" y="6365160"/>
            <a:ext cx="1020780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 Subline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61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2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Rechteck 3"/>
          <p:cNvSpPr/>
          <p:nvPr/>
        </p:nvSpPr>
        <p:spPr>
          <a:xfrm>
            <a:off x="8128080" y="0"/>
            <a:ext cx="406368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400" b="0" strike="noStrike" spc="-1">
              <a:solidFill>
                <a:schemeClr val="lt1"/>
              </a:solidFill>
              <a:latin typeface="Arial"/>
            </a:endParaRPr>
          </a:p>
        </p:txBody>
      </p:sp>
      <p:graphicFrame>
        <p:nvGraphicFramePr>
          <p:cNvPr id="164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165" name="Objekt 4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855360" y="2002680"/>
            <a:ext cx="6703560" cy="55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Subline Zweizeilig</a:t>
            </a:r>
            <a:br>
              <a:rPr sz="1800"/>
            </a:b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5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D4A8BBF-DD6A-4355-9325-D7B11B1F68C2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855360" y="2909880"/>
            <a:ext cx="6703560" cy="316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177840" lvl="1" indent="-1778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  <a:endParaRPr lang="en-US" sz="1800" b="0" strike="noStrike" spc="-1">
              <a:solidFill>
                <a:schemeClr val="dk1"/>
              </a:solidFill>
              <a:latin typeface="Arial"/>
            </a:endParaRP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855360" y="6365160"/>
            <a:ext cx="1020780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71" name="Grafik 6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gram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73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75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176" name="Objekt 4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1048104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855360" y="2002680"/>
            <a:ext cx="1048104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Diagramm durch Klicken auf Symbol hinzufügen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sldNum" idx="6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24F12F5-4C8C-4E2A-879E-7E7955EB9819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855360" y="6365160"/>
            <a:ext cx="1020780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abel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82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3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84" name="Objekt 4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185" name="Objekt 4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1048104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855360" y="2002680"/>
            <a:ext cx="10481040" cy="406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Tabelle durch Klicken auf Symbol hinzufügen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7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E2333B5F-545E-4A72-B001-EFB9BB5F96E2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855360" y="6365160"/>
            <a:ext cx="1020780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24D9A7B4-7CBB-7743-0E02-614B1B30F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39824"/>
            <a:ext cx="12192000" cy="571817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E2994F2C-651C-F04D-81D9-D0836023B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9974" r="12270" b="19706"/>
          <a:stretch/>
        </p:blipFill>
        <p:spPr>
          <a:xfrm>
            <a:off x="9804149" y="247650"/>
            <a:ext cx="1847851" cy="644525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4F1C61C8-9CA9-5111-5F0A-EE8956A54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" y="1139825"/>
            <a:ext cx="5762641" cy="5718175"/>
          </a:xfr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10800000" scaled="1"/>
            <a:tileRect/>
          </a:gradFill>
        </p:spPr>
        <p:txBody>
          <a:bodyPr vert="horz" wrap="square" lIns="864000" tIns="2772000" rIns="0" bIns="0" rtlCol="0" anchor="t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062B3624-EE4D-F075-96A3-F602636E0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212" y="3288864"/>
            <a:ext cx="6106028" cy="276999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838DE8F8-AFC5-66EC-BEF9-53EC00E910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730171"/>
            <a:ext cx="2743200" cy="0"/>
          </a:xfr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b">
            <a:spAutoFit/>
          </a:bodyPr>
          <a:lstStyle>
            <a:lvl1pPr>
              <a:defRPr lang="de-DE" sz="100" cap="all" baseline="0" dirty="0" smtClean="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z="1200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US" dirty="0"/>
            </a:lvl5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19E2E53-26A6-9EE7-73EA-A23A37C0F6EC}"/>
              </a:ext>
            </a:extLst>
          </p:cNvPr>
          <p:cNvSpPr txBox="1">
            <a:spLocks/>
          </p:cNvSpPr>
          <p:nvPr userDrawn="1"/>
        </p:nvSpPr>
        <p:spPr>
          <a:xfrm>
            <a:off x="9895261" y="6316495"/>
            <a:ext cx="1750741" cy="18466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de-DE" sz="10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www.cas.dhbw.de</a:t>
            </a:r>
          </a:p>
        </p:txBody>
      </p:sp>
    </p:spTree>
    <p:extLst>
      <p:ext uri="{BB962C8B-B14F-4D97-AF65-F5344CB8AC3E}">
        <p14:creationId xmlns:p14="http://schemas.microsoft.com/office/powerpoint/2010/main" val="262250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und Bild (1/3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1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3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8125920" y="0"/>
            <a:ext cx="406584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85536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55360" y="2002680"/>
            <a:ext cx="6703560" cy="40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Mastertextformat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182520" lvl="2" indent="-18252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358920" lvl="4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55360" y="6365160"/>
            <a:ext cx="670356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i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6ABB2B1C-2C05-923B-5947-A26972155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645CA5D6-2FBB-739A-9408-D2B3DB1B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" y="0"/>
            <a:ext cx="5940441" cy="6858000"/>
          </a:xfr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10800000" scaled="1"/>
            <a:tileRect/>
          </a:gradFill>
        </p:spPr>
        <p:txBody>
          <a:bodyPr vert="horz" wrap="square" lIns="864000" tIns="3913200" rIns="0" bIns="0" rtlCol="0" anchor="t">
            <a:no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C9D3BCF1-B5ED-3FAA-0A4C-7238F7C7D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730171"/>
            <a:ext cx="2743200" cy="0"/>
          </a:xfr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b">
            <a:spAutoFit/>
          </a:bodyPr>
          <a:lstStyle>
            <a:lvl1pPr>
              <a:defRPr lang="de-DE" sz="100" cap="all" baseline="0" dirty="0" smtClean="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z="1200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US" dirty="0"/>
            </a:lvl5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9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Bildplatzhalter 5">
            <a:extLst>
              <a:ext uri="{FF2B5EF4-FFF2-40B4-BE49-F238E27FC236}">
                <a16:creationId xmlns:a16="http://schemas.microsoft.com/office/drawing/2014/main" id="{6C8A844D-5DED-392B-9435-6AA0D2BCC3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3" y="600075"/>
            <a:ext cx="6840987" cy="861774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71534E1-EEB0-28D2-A63E-874B2B111E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5213" y="2002600"/>
            <a:ext cx="6840987" cy="4068000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714375" indent="-352425">
              <a:buFont typeface="+mj-lt"/>
              <a:buAutoNum type="alphaLcPeriod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13455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Bildplatzhalter 5">
            <a:extLst>
              <a:ext uri="{FF2B5EF4-FFF2-40B4-BE49-F238E27FC236}">
                <a16:creationId xmlns:a16="http://schemas.microsoft.com/office/drawing/2014/main" id="{6C8A844D-5DED-392B-9435-6AA0D2BCC3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3" y="600075"/>
            <a:ext cx="6840987" cy="861774"/>
          </a:xfrm>
        </p:spPr>
        <p:txBody>
          <a:bodyPr vert="horz"/>
          <a:lstStyle>
            <a:lvl1pPr>
              <a:defRPr/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B7AE12C6-16F4-A775-F149-D2557961AE54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55213" y="2002600"/>
            <a:ext cx="6840987" cy="406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498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 Grafik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995F586-3D6C-C75A-0B4C-B79F363FA3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995F586-3D6C-C75A-0B4C-B79F363F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847FE64-0BCE-A0CA-7F01-AC3951F9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A84874-3293-474B-11C1-E31A46D8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E4724918-7BF5-C4DE-D8B3-8A632C6641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985736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8CC887E-D94E-8CE0-29C5-2121307EEB04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438AEF-A39A-C9BE-F72A-A84AC93B5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3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051885AD-862D-F517-4D81-A7639C48FA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5214" y="2002600"/>
            <a:ext cx="6703767" cy="4068000"/>
          </a:xfrm>
          <a:prstGeom prst="rect">
            <a:avLst/>
          </a:prstGeom>
        </p:spPr>
        <p:txBody>
          <a:bodyPr/>
          <a:lstStyle>
            <a:lvl4pPr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288BA129-C5B8-16B8-FF8C-B7BBDB5A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002625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lin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F8CEB4B-05DB-3F52-601D-1BD3473DBE95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3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3486EC-11DA-3494-E134-01031E2938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213" y="2002600"/>
            <a:ext cx="6703767" cy="5539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Subline Zweizeilig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4AB79E8-EFEA-4208-376F-6A98647DC09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55213" y="2909852"/>
            <a:ext cx="6703767" cy="3160747"/>
          </a:xfrm>
          <a:prstGeom prst="rect">
            <a:avLst/>
          </a:prstGeom>
        </p:spPr>
        <p:txBody>
          <a:bodyPr/>
          <a:lstStyle>
            <a:lvl1pPr>
              <a:defRPr b="0" cap="none" baseline="0"/>
            </a:lvl1pPr>
            <a:lvl2pPr marL="177800" indent="-1778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2pPr>
            <a:lvl3pPr marL="358775" indent="-176213">
              <a:buFont typeface="Symbol" panose="05050102010706020507" pitchFamily="18" charset="2"/>
              <a:buChar char="-"/>
              <a:defRPr/>
            </a:lvl3pPr>
            <a:lvl4pPr marL="358775" indent="-176213">
              <a:buFont typeface="Symbol" panose="05050102010706020507" pitchFamily="18" charset="2"/>
              <a:buChar char="-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de-DE" dirty="0"/>
              <a:t>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</a:pPr>
            <a:r>
              <a:rPr lang="de-DE" dirty="0"/>
              <a:t>Dritte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</p:txBody>
      </p: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B322C5E7-75BE-9E8D-16AD-A3A8E11D6B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DB1DBB8-3859-B811-38CB-F6CBD9BA78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7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CD29A578-FAA6-60CB-CB37-6BC53B18860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55212" y="2002600"/>
            <a:ext cx="10481574" cy="406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288BA129-C5B8-16B8-FF8C-B7BBDB5A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476537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783913-9DA8-8868-81A5-833CFCE3A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A783913-9DA8-8868-81A5-833CFCE3A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BE79D1BD-F60F-EE54-15C7-43159B187D60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855212" y="2002600"/>
            <a:ext cx="10481574" cy="406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288BA129-C5B8-16B8-FF8C-B7BBDB5A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213" y="6365222"/>
            <a:ext cx="10208075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06170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und Bild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755E832-1577-3163-7EB3-12583E2BE1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5468B7-26F5-AEF8-71CA-E2248005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7EE3879-498A-6460-A3C7-A1D79BDA47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12" y="2002600"/>
            <a:ext cx="6703767" cy="4068000"/>
          </a:xfrm>
          <a:prstGeom prst="rect">
            <a:avLst/>
          </a:prstGeom>
        </p:spPr>
        <p:txBody>
          <a:bodyPr/>
          <a:lstStyle>
            <a:lvl3pPr>
              <a:buClr>
                <a:schemeClr val="accent6"/>
              </a:buClr>
              <a:defRPr/>
            </a:lvl3pPr>
            <a:lvl4pPr marL="358775" indent="-176213">
              <a:buClr>
                <a:schemeClr val="accent6"/>
              </a:buCl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>
              <a:buClr>
                <a:schemeClr val="accent6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F1C2DD1F-D7A3-B393-799C-79149E19F4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2" y="6365222"/>
            <a:ext cx="6703767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709074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line, Inhalt und Bild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755E832-1577-3163-7EB3-12583E2BE1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5906" y="0"/>
            <a:ext cx="4066095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5468B7-26F5-AEF8-71CA-E2248005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6703767" cy="861774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EC2102DD-E650-B458-CDBE-E808F1A628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2" y="2002600"/>
            <a:ext cx="6703769" cy="553998"/>
          </a:xfrm>
          <a:prstGeom prst="rect">
            <a:avLst/>
          </a:prstGeom>
        </p:spPr>
        <p:txBody>
          <a:bodyPr anchor="b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dirty="0"/>
              <a:t>Subline Zweizeilig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74F9E6A-FB66-0FA1-7EDD-4FEB754770E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5212" y="2909852"/>
            <a:ext cx="6703769" cy="3160747"/>
          </a:xfrm>
          <a:prstGeom prst="rect">
            <a:avLst/>
          </a:prstGeom>
        </p:spPr>
        <p:txBody>
          <a:bodyPr/>
          <a:lstStyle>
            <a:lvl1pPr>
              <a:defRPr b="0" cap="none" baseline="0"/>
            </a:lvl1pPr>
            <a:lvl2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2pPr>
            <a:lvl3pPr marL="358775" indent="-176213"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>
              <a:buClr>
                <a:schemeClr val="accent6"/>
              </a:buCl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>
              <a:buClr>
                <a:schemeClr val="accent6"/>
              </a:buClr>
              <a:defRPr/>
            </a:lvl5pPr>
          </a:lstStyle>
          <a:p>
            <a:pPr lvl="0"/>
            <a:r>
              <a:rPr lang="de-DE" dirty="0"/>
              <a:t>Textformat bearbeiten</a:t>
            </a:r>
          </a:p>
          <a:p>
            <a:pPr marL="182563" lvl="2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</a:pPr>
            <a:r>
              <a:rPr lang="de-DE" dirty="0"/>
              <a:t>Dritte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</p:txBody>
      </p: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C965A26F-5347-9FFE-FA74-430D9881BF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212" y="6365222"/>
            <a:ext cx="6703769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95887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bline, Inhalt und Bild (1/3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20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2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23" name="Objekt 13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laceHolder 1"/>
          <p:cNvSpPr>
            <a:spLocks noGrp="1"/>
          </p:cNvSpPr>
          <p:nvPr>
            <p:ph type="body"/>
          </p:nvPr>
        </p:nvSpPr>
        <p:spPr>
          <a:xfrm>
            <a:off x="8125920" y="0"/>
            <a:ext cx="406584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85536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Mastertitelformat bearbeiten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55360" y="2002680"/>
            <a:ext cx="6703560" cy="55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Subline Zweizeilig</a:t>
            </a:r>
            <a:br>
              <a:rPr sz="1800"/>
            </a:br>
            <a:r>
              <a:rPr lang="de-DE" sz="1800" b="1" strike="noStrike" cap="all" spc="-1">
                <a:solidFill>
                  <a:schemeClr val="dk1"/>
                </a:solidFill>
                <a:latin typeface="Arial"/>
              </a:rPr>
              <a:t>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55360" y="2909880"/>
            <a:ext cx="6703560" cy="316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Textformat bearbeiten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  <a:p>
            <a:pPr marL="182520" lvl="2" indent="-18252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358920" lvl="3" indent="-176040" defTabSz="914400">
              <a:lnSpc>
                <a:spcPct val="100000"/>
              </a:lnSpc>
              <a:spcAft>
                <a:spcPts val="601"/>
              </a:spcAft>
              <a:buClr>
                <a:srgbClr val="E2001A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855360" y="6365160"/>
            <a:ext cx="670356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F53B3E8-966F-45D0-80B1-BC6BEF0DEF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624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3A4FFC1E-01BF-D119-853B-D0E5282BC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sz="120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D8AAACC-EDA2-DB61-3D5D-30EBC9E83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1001830" cy="6858000"/>
          </a:xfr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10800000" scaled="1"/>
            <a:tileRect/>
          </a:gradFill>
        </p:spPr>
        <p:txBody>
          <a:bodyPr vert="horz" wrap="square" lIns="864000" tIns="2160000" rIns="3240000" bIns="0" rtlCol="0" anchor="t">
            <a:noAutofit/>
          </a:bodyPr>
          <a:lstStyle>
            <a:lvl1pPr>
              <a:lnSpc>
                <a:spcPts val="3200"/>
              </a:lnSpc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1FCB2E85-188E-BD9D-9D86-7C35AEE112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953038"/>
            <a:ext cx="2743200" cy="0"/>
          </a:xfr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b">
            <a:spAutoFit/>
          </a:bodyPr>
          <a:lstStyle>
            <a:lvl1pPr>
              <a:defRPr lang="de-DE" sz="100" cap="all" baseline="0" dirty="0" smtClean="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de-DE" sz="1200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en-US" dirty="0"/>
            </a:lvl5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1FAC1A8-8EFC-91C7-8338-736DA2E52E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5212" y="1325226"/>
            <a:ext cx="7882388" cy="430887"/>
          </a:xfrm>
        </p:spPr>
        <p:txBody>
          <a:bodyPr wrap="square" anchor="b">
            <a:spAutoFit/>
          </a:bodyPr>
          <a:lstStyle>
            <a:lvl1pPr>
              <a:spcAft>
                <a:spcPts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Master-Untertitelformat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DBC3FEA-E861-0D9F-3FA3-E203C9EEED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5211" y="5424269"/>
            <a:ext cx="7031489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2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2570035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ageslichtsysteme, Gebäude, Haltevorrichtung, Im Haus enthält.&#10;&#10;Automatisch generierte Beschreibung">
            <a:extLst>
              <a:ext uri="{FF2B5EF4-FFF2-40B4-BE49-F238E27FC236}">
                <a16:creationId xmlns:a16="http://schemas.microsoft.com/office/drawing/2014/main" id="{D8E63E78-4DD3-7C62-9A43-0CF39D7A5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74F2817-E9FB-3997-18C1-5EEE7482AA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74F2817-E9FB-3997-18C1-5EEE7482A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EBFAF092-1AFA-C9F6-8321-9499BB654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2" y="600075"/>
            <a:ext cx="6548888" cy="861774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Kontakt</a:t>
            </a:r>
            <a:endParaRPr lang="en-US" dirty="0"/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72B42F5D-9526-EC64-B349-E96C7E04CF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212" y="6365222"/>
            <a:ext cx="6703769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7C178828-1D88-4E4B-DFE5-EF4074F0AE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03157" y="3112843"/>
            <a:ext cx="3776895" cy="492443"/>
          </a:xfr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CA346AE1-2E37-1FC0-C968-DA214AACDD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3157" y="3688619"/>
            <a:ext cx="3776895" cy="184666"/>
          </a:xfr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15" name="Textplatzhalter 19">
            <a:extLst>
              <a:ext uri="{FF2B5EF4-FFF2-40B4-BE49-F238E27FC236}">
                <a16:creationId xmlns:a16="http://schemas.microsoft.com/office/drawing/2014/main" id="{89497855-5709-ECB3-F4FE-B2BECE5AC4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03157" y="4101068"/>
            <a:ext cx="3776895" cy="369332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16" name="Bildplatzhalter 19">
            <a:extLst>
              <a:ext uri="{FF2B5EF4-FFF2-40B4-BE49-F238E27FC236}">
                <a16:creationId xmlns:a16="http://schemas.microsoft.com/office/drawing/2014/main" id="{53C6BDA3-0A16-D7C7-E213-A468748B967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5212" y="1989138"/>
            <a:ext cx="2479244" cy="2481262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64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ageslichtsysteme, Gebäude, Haltevorrichtung, Im Haus enthält.&#10;&#10;Automatisch generierte Beschreibung">
            <a:extLst>
              <a:ext uri="{FF2B5EF4-FFF2-40B4-BE49-F238E27FC236}">
                <a16:creationId xmlns:a16="http://schemas.microsoft.com/office/drawing/2014/main" id="{D8E63E78-4DD3-7C62-9A43-0CF39D7A5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0" y="0"/>
            <a:ext cx="4064000" cy="6858000"/>
          </a:xfrm>
          <a:prstGeom prst="rect">
            <a:avLst/>
          </a:prstGeom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74F2817-E9FB-3997-18C1-5EEE7482AA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74F2817-E9FB-3997-18C1-5EEE7482A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Bildplatzhalter 19">
            <a:extLst>
              <a:ext uri="{FF2B5EF4-FFF2-40B4-BE49-F238E27FC236}">
                <a16:creationId xmlns:a16="http://schemas.microsoft.com/office/drawing/2014/main" id="{F9D41E60-FAEE-53C8-DF63-C842D49D21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212" y="2184416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1" name="Textplatzhalter 15">
            <a:extLst>
              <a:ext uri="{FF2B5EF4-FFF2-40B4-BE49-F238E27FC236}">
                <a16:creationId xmlns:a16="http://schemas.microsoft.com/office/drawing/2014/main" id="{0AB62D02-66A3-F582-6CF6-FE30BA98FC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103" y="2528657"/>
            <a:ext cx="3776895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62" name="Textplatzhalter 19">
            <a:extLst>
              <a:ext uri="{FF2B5EF4-FFF2-40B4-BE49-F238E27FC236}">
                <a16:creationId xmlns:a16="http://schemas.microsoft.com/office/drawing/2014/main" id="{62F1AF63-24FD-9DF6-F025-38413B7AA1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00103" y="3104434"/>
            <a:ext cx="3776895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63" name="Textplatzhalter 19">
            <a:extLst>
              <a:ext uri="{FF2B5EF4-FFF2-40B4-BE49-F238E27FC236}">
                <a16:creationId xmlns:a16="http://schemas.microsoft.com/office/drawing/2014/main" id="{1FB3C654-05D2-8695-2112-ECA703537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00103" y="3516883"/>
            <a:ext cx="3776895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64" name="Bildplatzhalter 19">
            <a:extLst>
              <a:ext uri="{FF2B5EF4-FFF2-40B4-BE49-F238E27FC236}">
                <a16:creationId xmlns:a16="http://schemas.microsoft.com/office/drawing/2014/main" id="{05B68B90-D18D-5035-62A0-7625FDC4C2E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5212" y="4368800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5" name="Textplatzhalter 15">
            <a:extLst>
              <a:ext uri="{FF2B5EF4-FFF2-40B4-BE49-F238E27FC236}">
                <a16:creationId xmlns:a16="http://schemas.microsoft.com/office/drawing/2014/main" id="{2B9D7977-6866-50B4-A922-FAF6D5B458E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00104" y="4713043"/>
            <a:ext cx="3776895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66" name="Textplatzhalter 19">
            <a:extLst>
              <a:ext uri="{FF2B5EF4-FFF2-40B4-BE49-F238E27FC236}">
                <a16:creationId xmlns:a16="http://schemas.microsoft.com/office/drawing/2014/main" id="{DE73FE42-8052-CCA3-AD7C-C28AF7119A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00104" y="5288819"/>
            <a:ext cx="3776895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67" name="Textplatzhalter 19">
            <a:extLst>
              <a:ext uri="{FF2B5EF4-FFF2-40B4-BE49-F238E27FC236}">
                <a16:creationId xmlns:a16="http://schemas.microsoft.com/office/drawing/2014/main" id="{FB25611E-1135-9AE7-ED56-4C20F9F93A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00104" y="5701268"/>
            <a:ext cx="3776895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BFAF092-1AFA-C9F6-8321-9499BB654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2" y="600075"/>
            <a:ext cx="6548888" cy="861774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Kontakt</a:t>
            </a:r>
            <a:endParaRPr lang="en-US" dirty="0"/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8E02672B-0A94-200D-0A00-59A62B665B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212" y="6365222"/>
            <a:ext cx="6703769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030582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274F2817-E9FB-3997-18C1-5EEE7482AA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274F2817-E9FB-3997-18C1-5EEE7482A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9">
            <a:extLst>
              <a:ext uri="{FF2B5EF4-FFF2-40B4-BE49-F238E27FC236}">
                <a16:creationId xmlns:a16="http://schemas.microsoft.com/office/drawing/2014/main" id="{D9C0C4D5-ECCD-564E-EE38-1DA5172F16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212" y="2184416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Bildplatzhalter 19">
            <a:extLst>
              <a:ext uri="{FF2B5EF4-FFF2-40B4-BE49-F238E27FC236}">
                <a16:creationId xmlns:a16="http://schemas.microsoft.com/office/drawing/2014/main" id="{99ABB3E5-AF58-D471-711E-9FAE114AAF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5212" y="4368800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1399E352-26EC-3DFD-0563-8D952FA9C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105" y="2528657"/>
            <a:ext cx="3142467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7DF6FB33-7356-F7AC-DB4E-E417144884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00105" y="3104434"/>
            <a:ext cx="3142467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E7D2FC08-C9DC-2F19-44AF-A86EB29566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00105" y="3516883"/>
            <a:ext cx="3142467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43" name="Textplatzhalter 15">
            <a:extLst>
              <a:ext uri="{FF2B5EF4-FFF2-40B4-BE49-F238E27FC236}">
                <a16:creationId xmlns:a16="http://schemas.microsoft.com/office/drawing/2014/main" id="{5053CE50-5892-F62E-12E6-0E458258BD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0105" y="4713042"/>
            <a:ext cx="3142467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44" name="Textplatzhalter 19">
            <a:extLst>
              <a:ext uri="{FF2B5EF4-FFF2-40B4-BE49-F238E27FC236}">
                <a16:creationId xmlns:a16="http://schemas.microsoft.com/office/drawing/2014/main" id="{F19C6F3B-4BFB-B770-1F3C-705F691B82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00105" y="5288819"/>
            <a:ext cx="3142467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45" name="Textplatzhalter 19">
            <a:extLst>
              <a:ext uri="{FF2B5EF4-FFF2-40B4-BE49-F238E27FC236}">
                <a16:creationId xmlns:a16="http://schemas.microsoft.com/office/drawing/2014/main" id="{81A10266-44D5-3973-561E-751224B701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00105" y="5701268"/>
            <a:ext cx="3142467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3" name="Bildplatzhalter 19">
            <a:extLst>
              <a:ext uri="{FF2B5EF4-FFF2-40B4-BE49-F238E27FC236}">
                <a16:creationId xmlns:a16="http://schemas.microsoft.com/office/drawing/2014/main" id="{67378ABE-5342-43E6-C1E1-FEB7EC155AD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04388" y="2184416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Bildplatzhalter 19">
            <a:extLst>
              <a:ext uri="{FF2B5EF4-FFF2-40B4-BE49-F238E27FC236}">
                <a16:creationId xmlns:a16="http://schemas.microsoft.com/office/drawing/2014/main" id="{AA77D1F1-5F48-FEA5-B852-0622CF12FA6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04388" y="4368800"/>
            <a:ext cx="1700412" cy="1701799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B356D563-2349-933C-B444-0C90C408EA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9280" y="2528657"/>
            <a:ext cx="2938033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7E41C1A6-BE8F-5768-C2D8-4973F8CDC8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49280" y="3104434"/>
            <a:ext cx="2938033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E65A66D6-8398-A670-722C-98AF16F4CD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49280" y="3516883"/>
            <a:ext cx="2938033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77B0F12D-68B0-B568-0EB2-EAFC87BDC54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49280" y="4713042"/>
            <a:ext cx="2938033" cy="49244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>
              <a:defRPr b="0" cap="none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Name, Nachname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AF6622CB-6870-4F85-7AF0-544D838AA0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49280" y="5288819"/>
            <a:ext cx="2938033" cy="1846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Bezeichnung</a:t>
            </a: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2154D633-4493-CD9E-7DF4-E9D431FC34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49280" y="5701268"/>
            <a:ext cx="2938033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Tel.:</a:t>
            </a:r>
            <a:br>
              <a:rPr lang="de-DE" dirty="0"/>
            </a:br>
            <a:r>
              <a:rPr lang="de-DE" dirty="0"/>
              <a:t>E-Mail: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0CE76AB0-22DB-D984-3259-B215EBB27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212" y="600075"/>
            <a:ext cx="6548888" cy="861774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Kontakt</a:t>
            </a:r>
            <a:endParaRPr lang="en-US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016A6A0-F956-39DE-7179-70066CFAF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969FE1CA-E359-7982-21C0-89FB3116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2045" y="6555722"/>
            <a:ext cx="206375" cy="123111"/>
          </a:xfrm>
        </p:spPr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71F1A8F5-82DD-2DB4-D72C-FC9366A0F7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5212" y="6365222"/>
            <a:ext cx="6703769" cy="12311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011296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6">
            <a:extLst>
              <a:ext uri="{FF2B5EF4-FFF2-40B4-BE49-F238E27FC236}">
                <a16:creationId xmlns:a16="http://schemas.microsoft.com/office/drawing/2014/main" id="{1C12FF8E-1EA7-879A-195E-CE983962FC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b="14852"/>
          <a:stretch/>
        </p:blipFill>
        <p:spPr>
          <a:xfrm>
            <a:off x="3159" y="1139825"/>
            <a:ext cx="12192000" cy="5718176"/>
          </a:xfrm>
          <a:prstGeom prst="rect">
            <a:avLst/>
          </a:prstGeom>
        </p:spPr>
      </p:pic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1D721DB0-72E3-196C-5C9E-810182CCC5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1D721DB0-72E3-196C-5C9E-810182CCC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E4841762-5C26-D9BF-0C80-FBB97A9F0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9974" r="12270" b="19706"/>
          <a:stretch/>
        </p:blipFill>
        <p:spPr>
          <a:xfrm>
            <a:off x="9804149" y="247650"/>
            <a:ext cx="1847851" cy="6445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56C2F16-F10F-3497-8EAE-80A80F621A8C}"/>
              </a:ext>
            </a:extLst>
          </p:cNvPr>
          <p:cNvSpPr/>
          <p:nvPr userDrawn="1"/>
        </p:nvSpPr>
        <p:spPr>
          <a:xfrm>
            <a:off x="3159" y="1139825"/>
            <a:ext cx="5762641" cy="571817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10800000" scaled="1"/>
            <a:tileRect/>
          </a:gradFill>
        </p:spPr>
        <p:txBody>
          <a:bodyPr vert="horz" wrap="square" lIns="864000" tIns="2772000" rIns="0" bIns="0" rtlCol="0"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lang="de-DE" sz="4000" b="0" i="1" baseline="-25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F3CE568-D2D3-FF5C-883B-A877C33914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5213" y="5244784"/>
            <a:ext cx="6588376" cy="492443"/>
          </a:xfrm>
        </p:spPr>
        <p:txBody>
          <a:bodyPr vert="horz" anchor="b">
            <a:noAutofit/>
          </a:bodyPr>
          <a:lstStyle>
            <a:lvl1pPr algn="l">
              <a:defRPr sz="3200" u="none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Dank.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320104AD-1650-6FCA-1CA1-9AF66FDEE7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5213" y="5848034"/>
            <a:ext cx="6588376" cy="215444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HABEN SIE NOCH FRAGEN?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119E2E53-26A6-9EE7-73EA-A23A37C0F6EC}"/>
              </a:ext>
            </a:extLst>
          </p:cNvPr>
          <p:cNvSpPr txBox="1">
            <a:spLocks/>
          </p:cNvSpPr>
          <p:nvPr userDrawn="1"/>
        </p:nvSpPr>
        <p:spPr>
          <a:xfrm>
            <a:off x="9895261" y="6316495"/>
            <a:ext cx="1750741" cy="18466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de-DE" sz="10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www.cas.dhbw.de</a:t>
            </a:r>
          </a:p>
        </p:txBody>
      </p:sp>
    </p:spTree>
    <p:extLst>
      <p:ext uri="{BB962C8B-B14F-4D97-AF65-F5344CB8AC3E}">
        <p14:creationId xmlns:p14="http://schemas.microsoft.com/office/powerpoint/2010/main" val="3463813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hellem Hintergrund 1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A2772C-4BFC-1A4B-A850-B489D990E6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A2772C-4BFC-1A4B-A850-B489D990E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DFC81DD0-52E0-6E2E-A793-5C3006FDE3F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3E797-D866-05F5-4B58-ED6AAF3B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020" y="600075"/>
            <a:ext cx="6703768" cy="861774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ED8EAA-56BA-FF85-5F57-666AC5D6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020" y="2002600"/>
            <a:ext cx="6703768" cy="4068000"/>
          </a:xfrm>
        </p:spPr>
        <p:txBody>
          <a:bodyPr/>
          <a:lstStyle>
            <a:lvl3pPr marL="182563" indent="-182563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51B99-995D-4069-F695-AE6D09E1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7BA0-9AEA-4198-8F52-055EE6D51749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90C3CA2F-E6DB-82FE-50F8-6BEAB3F9AE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020" y="6555722"/>
            <a:ext cx="6245666" cy="123111"/>
          </a:xfr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800" b="0" cap="none" baseline="0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de-DE" dirty="0"/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2541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 vollflächi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30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Rechteck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108000" rIns="108000" bIns="108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400" b="0" strike="noStrike" spc="-1">
              <a:solidFill>
                <a:schemeClr val="lt1"/>
              </a:solidFill>
              <a:latin typeface="Arial"/>
            </a:endParaRPr>
          </a:p>
        </p:txBody>
      </p:sp>
      <p:graphicFrame>
        <p:nvGraphicFramePr>
          <p:cNvPr id="33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34" name="Objekt 13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itat mit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36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1001600" cy="6857640"/>
          </a:xfrm>
          <a:prstGeom prst="rect">
            <a:avLst/>
          </a:prstGeom>
          <a:gradFill rotWithShape="0">
            <a:gsLst>
              <a:gs pos="0">
                <a:srgbClr val="3D4548">
                  <a:alpha val="0"/>
                </a:srgbClr>
              </a:gs>
              <a:gs pos="99000">
                <a:srgbClr val="3D4548"/>
              </a:gs>
            </a:gsLst>
            <a:lin ang="10800000"/>
          </a:gradFill>
          <a:ln w="0">
            <a:noFill/>
          </a:ln>
        </p:spPr>
        <p:txBody>
          <a:bodyPr lIns="864000" tIns="2160000" rIns="3240000" bIns="0" anchor="t">
            <a:noAutofit/>
          </a:bodyPr>
          <a:lstStyle/>
          <a:p>
            <a:pPr indent="0" defTabSz="914400">
              <a:lnSpc>
                <a:spcPts val="3200"/>
              </a:lnSpc>
              <a:buNone/>
            </a:pPr>
            <a:r>
              <a:rPr lang="de-DE" sz="2400" b="0" i="1" strike="noStrike" spc="-1">
                <a:solidFill>
                  <a:schemeClr val="lt1"/>
                </a:solidFill>
                <a:latin typeface="Times New Roman"/>
              </a:rPr>
              <a:t>Mastertitelformat bearbeiten</a:t>
            </a:r>
            <a:endParaRPr lang="en-US" sz="2400" b="0" strike="noStrike" spc="-1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40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41" name="Objekt 13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55360" y="2043000"/>
            <a:ext cx="2742840" cy="3977640"/>
          </a:xfrm>
          <a:prstGeom prst="rect">
            <a:avLst/>
          </a:prstGeom>
          <a:noFill/>
          <a:ln w="12600">
            <a:solidFill>
              <a:schemeClr val="accent6"/>
            </a:solidFill>
            <a:miter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00" b="1" strike="noStrike" cap="all" spc="-1">
                <a:solidFill>
                  <a:schemeClr val="dk1">
                    <a:alpha val="0"/>
                  </a:schemeClr>
                </a:solidFill>
                <a:latin typeface="Times New Roman"/>
              </a:rPr>
              <a:t>.</a:t>
            </a:r>
            <a:endParaRPr lang="en-US" sz="1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55360" y="-2221920"/>
            <a:ext cx="7882200" cy="397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800" b="0" strike="noStrike" cap="all" spc="-1">
                <a:solidFill>
                  <a:schemeClr val="lt1"/>
                </a:solidFill>
                <a:latin typeface="Arial"/>
              </a:rPr>
              <a:t>Master-Untertitelformat bearbeiten</a:t>
            </a:r>
            <a:endParaRPr lang="en-US" sz="2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ntakt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45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Grafik 2" descr="Ein Bild, das Tageslichtsysteme, Gebäude, Haltevorrichtung, Im Haus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8128080" y="0"/>
            <a:ext cx="4063680" cy="68576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8" name="Objekt 8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49" name="Objekt 8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55360" y="600120"/>
            <a:ext cx="654840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Kontakt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55360" y="6365160"/>
            <a:ext cx="670356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603240" y="3112920"/>
            <a:ext cx="37764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3603240" y="3688560"/>
            <a:ext cx="377640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3603240" y="4101120"/>
            <a:ext cx="377640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855360" y="1989000"/>
            <a:ext cx="2478960" cy="24807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ntakt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57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Grafik 2" descr="Ein Bild, das Tageslichtsysteme, Gebäude, Haltevorrichtung, Im Haus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8128080" y="0"/>
            <a:ext cx="4063680" cy="68576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60" name="Objekt 8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61" name="Objekt 8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855360" y="218448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700000" y="2528640"/>
            <a:ext cx="37764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700000" y="3104280"/>
            <a:ext cx="377640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700000" y="3516840"/>
            <a:ext cx="377640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855360" y="436896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2700000" y="4713120"/>
            <a:ext cx="37764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2700000" y="5288760"/>
            <a:ext cx="377640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8"/>
          <p:cNvSpPr>
            <a:spLocks noGrp="1"/>
          </p:cNvSpPr>
          <p:nvPr>
            <p:ph type="body"/>
          </p:nvPr>
        </p:nvSpPr>
        <p:spPr>
          <a:xfrm>
            <a:off x="2700000" y="5701320"/>
            <a:ext cx="377640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9"/>
          <p:cNvSpPr>
            <a:spLocks noGrp="1"/>
          </p:cNvSpPr>
          <p:nvPr>
            <p:ph type="title"/>
          </p:nvPr>
        </p:nvSpPr>
        <p:spPr>
          <a:xfrm>
            <a:off x="855360" y="600120"/>
            <a:ext cx="654840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Kontakt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10"/>
          <p:cNvSpPr>
            <a:spLocks noGrp="1"/>
          </p:cNvSpPr>
          <p:nvPr>
            <p:ph type="body"/>
          </p:nvPr>
        </p:nvSpPr>
        <p:spPr>
          <a:xfrm>
            <a:off x="855360" y="6365160"/>
            <a:ext cx="670356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ntakt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73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75" name="Objekt 8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TCLayout.ActiveDocument.1">
                  <p:embed/>
                </p:oleObj>
              </mc:Choice>
              <mc:Fallback>
                <p:oleObj r:id="rId5" imgW="0" imgH="0" progId="TCLayout.ActiveDocument.1">
                  <p:embed/>
                  <p:pic>
                    <p:nvPicPr>
                      <p:cNvPr id="76" name="Objekt 8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855360" y="218448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55360" y="436896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2700000" y="2528640"/>
            <a:ext cx="314208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2700000" y="3104280"/>
            <a:ext cx="31420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2700000" y="3516840"/>
            <a:ext cx="314208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2700000" y="4713120"/>
            <a:ext cx="314208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2700000" y="5288760"/>
            <a:ext cx="314208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8"/>
          <p:cNvSpPr>
            <a:spLocks noGrp="1"/>
          </p:cNvSpPr>
          <p:nvPr>
            <p:ph type="body"/>
          </p:nvPr>
        </p:nvSpPr>
        <p:spPr>
          <a:xfrm>
            <a:off x="2700000" y="5701320"/>
            <a:ext cx="314208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9"/>
          <p:cNvSpPr>
            <a:spLocks noGrp="1"/>
          </p:cNvSpPr>
          <p:nvPr>
            <p:ph type="body"/>
          </p:nvPr>
        </p:nvSpPr>
        <p:spPr>
          <a:xfrm>
            <a:off x="6204240" y="218448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10"/>
          <p:cNvSpPr>
            <a:spLocks noGrp="1"/>
          </p:cNvSpPr>
          <p:nvPr>
            <p:ph type="body"/>
          </p:nvPr>
        </p:nvSpPr>
        <p:spPr>
          <a:xfrm>
            <a:off x="6204240" y="4368960"/>
            <a:ext cx="1699920" cy="170136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Bild durch Klicken auf Symbol hinzufügen</a:t>
            </a:r>
            <a:endParaRPr lang="en-US" sz="10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11"/>
          <p:cNvSpPr>
            <a:spLocks noGrp="1"/>
          </p:cNvSpPr>
          <p:nvPr>
            <p:ph type="body"/>
          </p:nvPr>
        </p:nvSpPr>
        <p:spPr>
          <a:xfrm>
            <a:off x="8049240" y="2528640"/>
            <a:ext cx="29376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12"/>
          <p:cNvSpPr>
            <a:spLocks noGrp="1"/>
          </p:cNvSpPr>
          <p:nvPr>
            <p:ph type="body"/>
          </p:nvPr>
        </p:nvSpPr>
        <p:spPr>
          <a:xfrm>
            <a:off x="8049240" y="3104280"/>
            <a:ext cx="293760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13"/>
          <p:cNvSpPr>
            <a:spLocks noGrp="1"/>
          </p:cNvSpPr>
          <p:nvPr>
            <p:ph type="body"/>
          </p:nvPr>
        </p:nvSpPr>
        <p:spPr>
          <a:xfrm>
            <a:off x="8049240" y="3516840"/>
            <a:ext cx="293760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14"/>
          <p:cNvSpPr>
            <a:spLocks noGrp="1"/>
          </p:cNvSpPr>
          <p:nvPr>
            <p:ph type="body"/>
          </p:nvPr>
        </p:nvSpPr>
        <p:spPr>
          <a:xfrm>
            <a:off x="8049240" y="4713120"/>
            <a:ext cx="29376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chemeClr val="accent6"/>
                </a:solidFill>
                <a:latin typeface="Arial"/>
              </a:rPr>
              <a:t>Name, Nachname</a:t>
            </a:r>
            <a:endParaRPr lang="en-US" sz="18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15"/>
          <p:cNvSpPr>
            <a:spLocks noGrp="1"/>
          </p:cNvSpPr>
          <p:nvPr>
            <p:ph type="body"/>
          </p:nvPr>
        </p:nvSpPr>
        <p:spPr>
          <a:xfrm>
            <a:off x="8049240" y="5288760"/>
            <a:ext cx="2937600" cy="18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Bezeichnung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16"/>
          <p:cNvSpPr>
            <a:spLocks noGrp="1"/>
          </p:cNvSpPr>
          <p:nvPr>
            <p:ph type="body"/>
          </p:nvPr>
        </p:nvSpPr>
        <p:spPr>
          <a:xfrm>
            <a:off x="8049240" y="5701320"/>
            <a:ext cx="2937600" cy="36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Tel.:</a:t>
            </a:r>
            <a:br>
              <a:rPr sz="1200"/>
            </a:b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E-Mail:</a:t>
            </a:r>
            <a:endParaRPr lang="en-US" sz="1200" b="1" strike="noStrike" cap="all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17"/>
          <p:cNvSpPr>
            <a:spLocks noGrp="1"/>
          </p:cNvSpPr>
          <p:nvPr>
            <p:ph type="title"/>
          </p:nvPr>
        </p:nvSpPr>
        <p:spPr>
          <a:xfrm>
            <a:off x="855360" y="600120"/>
            <a:ext cx="654840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Kontakt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4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PlaceHolder 18"/>
          <p:cNvSpPr>
            <a:spLocks noGrp="1"/>
          </p:cNvSpPr>
          <p:nvPr>
            <p:ph type="sldNum" idx="1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7C34C481-505B-41B9-8EDA-FF0C1F680EF8}" type="slidenum">
              <a:rPr lang="en-US" sz="800" b="0" strike="noStrike" spc="-1">
                <a:solidFill>
                  <a:schemeClr val="dk1"/>
                </a:solidFill>
                <a:latin typeface="Arial"/>
              </a:rPr>
              <a:t>‹Nr.›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19"/>
          <p:cNvSpPr>
            <a:spLocks noGrp="1"/>
          </p:cNvSpPr>
          <p:nvPr>
            <p:ph type="body"/>
          </p:nvPr>
        </p:nvSpPr>
        <p:spPr>
          <a:xfrm>
            <a:off x="855360" y="6365160"/>
            <a:ext cx="670356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>
                <a:solidFill>
                  <a:schemeClr val="dk1"/>
                </a:solidFill>
                <a:latin typeface="Arial"/>
              </a:rPr>
              <a:t>Quelle:</a:t>
            </a:r>
            <a:endParaRPr lang="en-US" sz="800" b="1" strike="noStrike" cap="all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len D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98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" name="Grafik 24"/>
          <p:cNvPicPr/>
          <p:nvPr/>
        </p:nvPicPr>
        <p:blipFill>
          <a:blip r:embed="rId4"/>
          <a:stretch/>
        </p:blipFill>
        <p:spPr>
          <a:xfrm>
            <a:off x="11336760" y="6472440"/>
            <a:ext cx="302040" cy="18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Bildplatzhalter 16"/>
          <p:cNvPicPr/>
          <p:nvPr/>
        </p:nvPicPr>
        <p:blipFill>
          <a:blip r:embed="rId5"/>
          <a:srcRect t="14850" b="14850"/>
          <a:stretch/>
        </p:blipFill>
        <p:spPr>
          <a:xfrm>
            <a:off x="3240" y="1139760"/>
            <a:ext cx="12191760" cy="5717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01" name="Objekt 13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102" name="Objekt 13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" name="Grafik 10"/>
          <p:cNvPicPr/>
          <p:nvPr/>
        </p:nvPicPr>
        <p:blipFill>
          <a:blip r:embed="rId7"/>
          <a:srcRect l="11857" t="9985" r="12274" b="19700"/>
          <a:stretch/>
        </p:blipFill>
        <p:spPr>
          <a:xfrm>
            <a:off x="9804240" y="247680"/>
            <a:ext cx="1847520" cy="64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Rechteck 6"/>
          <p:cNvSpPr/>
          <p:nvPr/>
        </p:nvSpPr>
        <p:spPr>
          <a:xfrm>
            <a:off x="3240" y="1139760"/>
            <a:ext cx="5762160" cy="5717880"/>
          </a:xfrm>
          <a:prstGeom prst="rect">
            <a:avLst/>
          </a:prstGeom>
          <a:gradFill rotWithShape="0">
            <a:gsLst>
              <a:gs pos="0">
                <a:srgbClr val="3D4548">
                  <a:alpha val="0"/>
                </a:srgbClr>
              </a:gs>
              <a:gs pos="99000">
                <a:srgbClr val="3D4548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0" tIns="277200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4000" b="0" i="1" strike="noStrike" spc="-1" baseline="-2500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55360" y="5244840"/>
            <a:ext cx="6588000" cy="4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200" b="0" i="1" strike="noStrike" spc="-1">
                <a:solidFill>
                  <a:schemeClr val="lt1"/>
                </a:solidFill>
                <a:latin typeface="Times New Roman"/>
              </a:rPr>
              <a:t>Vielen Dank.</a:t>
            </a:r>
            <a:endParaRPr lang="en-US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Textplatzhalter 10"/>
          <p:cNvSpPr/>
          <p:nvPr/>
        </p:nvSpPr>
        <p:spPr>
          <a:xfrm>
            <a:off x="9895320" y="6317640"/>
            <a:ext cx="1750320" cy="18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algn="r" defTabSz="914400">
              <a:lnSpc>
                <a:spcPct val="100000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chemeClr val="lt1"/>
                </a:solidFill>
                <a:latin typeface="Arial"/>
              </a:rPr>
              <a:t>www.cas.dhbw.de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oleObject" Target="../embeddings/oleObject3.bin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6538F85-B7A6-AB30-102D-B8D0CBABC5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1" imgW="592" imgH="591" progId="TCLayout.ActiveDocument.1">
                  <p:embed/>
                </p:oleObj>
              </mc:Choice>
              <mc:Fallback>
                <p:oleObj name="think-cell Folie" r:id="rId21" imgW="592" imgH="59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6538F85-B7A6-AB30-102D-B8D0CBAB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2E05EF-0AD9-D988-0A05-EDFEF74D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12" y="600075"/>
            <a:ext cx="10481574" cy="8617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255147E-4593-01AF-DE8E-4989627B70D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786" y="6472378"/>
            <a:ext cx="302510" cy="18150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4C125A-8874-9392-BA5F-6BE48F8EF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2045" y="6555722"/>
            <a:ext cx="206375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68E37BA0-9AEA-4198-8F52-055EE6D517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B7AA6E0-70E3-332D-3E48-F760E60A7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212" y="2002600"/>
            <a:ext cx="10481574" cy="40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marL="358775" lvl="3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1465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800" b="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Symbol" panose="05050102010706020507" pitchFamily="18" charset="2"/>
        <a:buChar char="-"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824">
          <p15:clr>
            <a:srgbClr val="F26B43"/>
          </p15:clr>
        </p15:guide>
        <p15:guide id="4" pos="7147">
          <p15:clr>
            <a:srgbClr val="F26B43"/>
          </p15:clr>
        </p15:guide>
        <p15:guide id="5" orient="horz" pos="374">
          <p15:clr>
            <a:srgbClr val="F26B43"/>
          </p15:clr>
        </p15:guide>
        <p15:guide id="6" orient="horz" pos="926">
          <p15:clr>
            <a:srgbClr val="F26B43"/>
          </p15:clr>
        </p15:guide>
        <p15:guide id="7" pos="538">
          <p15:clr>
            <a:srgbClr val="F26B43"/>
          </p15:clr>
        </p15:guide>
        <p15:guide id="8" orient="horz" pos="12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Bildplatzhalter 4"/>
          <p:cNvPicPr/>
          <p:nvPr/>
        </p:nvPicPr>
        <p:blipFill>
          <a:blip r:embed="rId3"/>
          <a:srcRect l="3529" t="13772" b="4857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240" y="0"/>
            <a:ext cx="4681800" cy="6857640"/>
          </a:xfrm>
          <a:prstGeom prst="rect">
            <a:avLst/>
          </a:prstGeom>
          <a:gradFill rotWithShape="0">
            <a:gsLst>
              <a:gs pos="0">
                <a:srgbClr val="3D4548">
                  <a:alpha val="0"/>
                </a:srgbClr>
              </a:gs>
              <a:gs pos="99000">
                <a:srgbClr val="3D4548"/>
              </a:gs>
            </a:gsLst>
            <a:lin ang="10800000"/>
          </a:gradFill>
          <a:ln w="0">
            <a:noFill/>
          </a:ln>
        </p:spPr>
        <p:txBody>
          <a:bodyPr lIns="864000" tIns="388800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3600" b="0" i="1" strike="noStrike" spc="-1">
                <a:solidFill>
                  <a:schemeClr val="lt1"/>
                </a:solidFill>
                <a:latin typeface="Times New Roman"/>
              </a:rPr>
              <a:t>Muss ich mir so früh Gedanken machen?</a:t>
            </a:r>
            <a:endParaRPr lang="en-US" sz="3600" b="0" strike="noStrike" spc="-1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99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0" imgH="0" progId="TCLayout.ActiveDocument.1">
                  <p:embed/>
                </p:oleObj>
              </mc:Choice>
              <mc:Fallback>
                <p:oleObj r:id="rId4" imgW="0" imgH="0" progId="TCLayout.ActiveDocument.1">
                  <p:embed/>
                  <p:pic>
                    <p:nvPicPr>
                      <p:cNvPr id="200" name="Objekt 7"/>
                      <p:cNvPicPr/>
                      <p:nvPr/>
                    </p:nvPicPr>
                    <p:blipFill>
                      <a:blip r:embed="rId5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Textfeld 2"/>
          <p:cNvSpPr/>
          <p:nvPr/>
        </p:nvSpPr>
        <p:spPr>
          <a:xfrm>
            <a:off x="8345880" y="1381680"/>
            <a:ext cx="3842280" cy="2188800"/>
          </a:xfrm>
          <a:prstGeom prst="rect">
            <a:avLst/>
          </a:prstGeom>
          <a:solidFill>
            <a:srgbClr val="3D454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80000" rIns="180000" bIns="180000" anchor="ctr">
            <a:spAutoFit/>
          </a:bodyPr>
          <a:lstStyle/>
          <a:p>
            <a:pPr defTabSz="914400">
              <a:lnSpc>
                <a:spcPts val="2401"/>
              </a:lnSpc>
            </a:pPr>
            <a:r>
              <a:rPr lang="de-DE" sz="1600" b="1" strike="noStrike" spc="-1" dirty="0">
                <a:solidFill>
                  <a:schemeClr val="lt1"/>
                </a:solidFill>
                <a:latin typeface="Arial"/>
              </a:rPr>
              <a:t>4. SEMESTER: 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 dirty="0">
                <a:solidFill>
                  <a:schemeClr val="lt1"/>
                </a:solidFill>
                <a:latin typeface="Arial"/>
              </a:rPr>
              <a:t>Sammeln Sie Infos. 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 dirty="0">
                <a:solidFill>
                  <a:schemeClr val="lt1"/>
                </a:solidFill>
                <a:latin typeface="Arial"/>
              </a:rPr>
              <a:t>Welche Vorteile bietet ein Master-Abschluss? 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 dirty="0">
                <a:solidFill>
                  <a:schemeClr val="lt1"/>
                </a:solidFill>
                <a:latin typeface="Arial"/>
              </a:rPr>
              <a:t>Wie unterscheiden sich Master und Bachelor der DHBW?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2" name="Textfeld 11"/>
          <p:cNvSpPr/>
          <p:nvPr/>
        </p:nvSpPr>
        <p:spPr>
          <a:xfrm>
            <a:off x="8346240" y="3721320"/>
            <a:ext cx="3842280" cy="1578960"/>
          </a:xfrm>
          <a:prstGeom prst="rect">
            <a:avLst/>
          </a:prstGeom>
          <a:solidFill>
            <a:srgbClr val="3D454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80000" rIns="0" bIns="180000" anchor="ctr">
            <a:spAutoFit/>
          </a:bodyPr>
          <a:lstStyle/>
          <a:p>
            <a:pPr defTabSz="914400">
              <a:lnSpc>
                <a:spcPts val="2401"/>
              </a:lnSpc>
            </a:pPr>
            <a:r>
              <a:rPr lang="de-DE" sz="1600" b="1" strike="noStrike" spc="-1" dirty="0">
                <a:solidFill>
                  <a:schemeClr val="lt1"/>
                </a:solidFill>
                <a:latin typeface="Arial"/>
              </a:rPr>
              <a:t>5. SEMESTER: 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 dirty="0">
                <a:solidFill>
                  <a:schemeClr val="lt1"/>
                </a:solidFill>
                <a:latin typeface="Arial"/>
              </a:rPr>
              <a:t>Lassen Sie sich beraten.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 dirty="0">
                <a:solidFill>
                  <a:schemeClr val="lt1"/>
                </a:solidFill>
                <a:latin typeface="Arial"/>
              </a:rPr>
              <a:t>Informieren Sie sich bei unseren monatlichen Infoveranstaltungen.</a:t>
            </a:r>
            <a:endParaRPr lang="de-DE" sz="16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3" name="Textfeld 12"/>
          <p:cNvSpPr/>
          <p:nvPr/>
        </p:nvSpPr>
        <p:spPr>
          <a:xfrm>
            <a:off x="8345880" y="5460840"/>
            <a:ext cx="3845520" cy="969120"/>
          </a:xfrm>
          <a:prstGeom prst="rect">
            <a:avLst/>
          </a:prstGeom>
          <a:solidFill>
            <a:srgbClr val="3D454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80000" rIns="180000" bIns="180000" anchor="ctr">
            <a:spAutoFit/>
          </a:bodyPr>
          <a:lstStyle/>
          <a:p>
            <a:pPr defTabSz="914400">
              <a:lnSpc>
                <a:spcPts val="2401"/>
              </a:lnSpc>
            </a:pPr>
            <a:r>
              <a:rPr lang="de-DE" sz="1600" b="1" strike="noStrike" spc="-1">
                <a:solidFill>
                  <a:schemeClr val="lt1"/>
                </a:solidFill>
                <a:latin typeface="Arial"/>
              </a:rPr>
              <a:t>6. SEMESTER: </a:t>
            </a:r>
            <a:endParaRPr lang="de-DE" sz="1600" b="0" strike="noStrike" spc="-1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ts val="2401"/>
              </a:lnSpc>
            </a:pPr>
            <a:r>
              <a:rPr lang="de-DE" sz="1600" b="0" strike="noStrike" spc="-1">
                <a:solidFill>
                  <a:schemeClr val="lt1"/>
                </a:solidFill>
                <a:latin typeface="Arial"/>
              </a:rPr>
              <a:t>Bleiben Sie in Kontakt mit der DHBW.</a:t>
            </a:r>
            <a:endParaRPr lang="de-DE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" name="Untertitel 10"/>
          <p:cNvSpPr/>
          <p:nvPr/>
        </p:nvSpPr>
        <p:spPr>
          <a:xfrm>
            <a:off x="855360" y="2414160"/>
            <a:ext cx="2629440" cy="105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ts val="4300"/>
              </a:lnSpc>
              <a:spcAft>
                <a:spcPts val="601"/>
              </a:spcAft>
              <a:tabLst>
                <a:tab pos="0" algn="l"/>
              </a:tabLst>
            </a:pPr>
            <a:r>
              <a:rPr lang="de-DE" sz="2800" b="1" strike="noStrike" cap="all" spc="-1">
                <a:solidFill>
                  <a:schemeClr val="lt1"/>
                </a:solidFill>
                <a:latin typeface="Arial"/>
              </a:rPr>
              <a:t>Bachelor – und dann? 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32B41E6-EB2A-499D-99C0-59C91314AEBF}"/>
              </a:ext>
            </a:extLst>
          </p:cNvPr>
          <p:cNvCxnSpPr/>
          <p:nvPr/>
        </p:nvCxnSpPr>
        <p:spPr>
          <a:xfrm>
            <a:off x="0" y="3721320"/>
            <a:ext cx="3048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9BDD1F3C-91AE-44E9-9A5E-4A3DBE5ABE6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1492" r="39358" b="4771"/>
          <a:stretch/>
        </p:blipFill>
        <p:spPr>
          <a:xfrm>
            <a:off x="8125906" y="0"/>
            <a:ext cx="4066095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051E394-19B8-4FD1-9993-AA2F5EB4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29" y="374051"/>
            <a:ext cx="6703767" cy="861774"/>
          </a:xfrm>
        </p:spPr>
        <p:txBody>
          <a:bodyPr/>
          <a:lstStyle/>
          <a:p>
            <a:r>
              <a:rPr lang="de-DE" dirty="0"/>
              <a:t>Bachelor – und dann?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CBECC7-48CA-48A9-A0FF-E4712A752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729" y="1676908"/>
            <a:ext cx="7009630" cy="4501962"/>
          </a:xfrm>
        </p:spPr>
        <p:txBody>
          <a:bodyPr/>
          <a:lstStyle/>
          <a:p>
            <a:pPr lvl="1"/>
            <a:r>
              <a:rPr lang="de-DE" strike="noStrike" spc="-1" dirty="0">
                <a:solidFill>
                  <a:schemeClr val="dk1"/>
                </a:solidFill>
                <a:latin typeface="+mn-lt"/>
              </a:rPr>
              <a:t>Welche Vorteile bietet ein Master-Abschluss? </a:t>
            </a:r>
          </a:p>
          <a:p>
            <a:pPr lvl="1"/>
            <a:r>
              <a:rPr lang="de-DE" strike="noStrike" spc="-1" dirty="0">
                <a:solidFill>
                  <a:schemeClr val="dk1"/>
                </a:solidFill>
                <a:latin typeface="+mn-lt"/>
              </a:rPr>
              <a:t>Welche Wege stehen Ihnen offen? </a:t>
            </a:r>
          </a:p>
          <a:p>
            <a:pPr lvl="1"/>
            <a:endParaRPr lang="de-DE" strike="noStrike" spc="-1" dirty="0">
              <a:solidFill>
                <a:schemeClr val="dk1"/>
              </a:solidFill>
              <a:latin typeface="+mn-lt"/>
            </a:endParaRPr>
          </a:p>
          <a:p>
            <a:pPr lvl="2"/>
            <a:r>
              <a:rPr lang="de-DE" spc="-1" dirty="0">
                <a:solidFill>
                  <a:schemeClr val="dk1"/>
                </a:solidFill>
              </a:rPr>
              <a:t>c</a:t>
            </a:r>
            <a:r>
              <a:rPr lang="de-DE" strike="noStrike" spc="-1" dirty="0">
                <a:solidFill>
                  <a:schemeClr val="dk1"/>
                </a:solidFill>
                <a:latin typeface="+mn-lt"/>
              </a:rPr>
              <a:t>a. 35% der DHBW Absolventen entscheiden sich für einen Master</a:t>
            </a:r>
          </a:p>
          <a:p>
            <a:pPr lvl="2"/>
            <a:r>
              <a:rPr lang="de-DE" strike="noStrike" spc="-1" dirty="0">
                <a:solidFill>
                  <a:schemeClr val="dk1"/>
                </a:solidFill>
                <a:latin typeface="+mn-lt"/>
              </a:rPr>
              <a:t>Fachlich spezialisieren oder eine neue Richtung einschlagen?</a:t>
            </a:r>
          </a:p>
          <a:p>
            <a:pPr lvl="2"/>
            <a:r>
              <a:rPr lang="de-DE" spc="-1" dirty="0">
                <a:solidFill>
                  <a:schemeClr val="dk1"/>
                </a:solidFill>
              </a:rPr>
              <a:t>Master an Uni, HAW oder Dualer Master der DHBW (CAS)?</a:t>
            </a:r>
          </a:p>
          <a:p>
            <a:pPr lvl="2"/>
            <a:r>
              <a:rPr lang="de-DE" dirty="0"/>
              <a:t>Mit Ihrem DHBW Bachelorabschluss sind Sie bestens vorbereitet</a:t>
            </a:r>
          </a:p>
          <a:p>
            <a:pPr marL="357188" lvl="2" indent="-357188">
              <a:buFont typeface="Wingdings" panose="05000000000000000000" pitchFamily="2" charset="2"/>
              <a:buChar char="è"/>
            </a:pPr>
            <a:r>
              <a:rPr lang="de-DE" dirty="0"/>
              <a:t>Fachliche, berufliche und persönliche Weiterentwicklung</a:t>
            </a:r>
          </a:p>
          <a:p>
            <a:pPr lvl="1"/>
            <a:endParaRPr lang="de-DE" b="1" strike="noStrike" spc="-1" dirty="0">
              <a:solidFill>
                <a:schemeClr val="dk1"/>
              </a:solidFill>
              <a:latin typeface="Calibri"/>
              <a:sym typeface="Wingdings 2" panose="05020102010507070707" pitchFamily="18" charset="2"/>
            </a:endParaRPr>
          </a:p>
          <a:p>
            <a:pPr lvl="1"/>
            <a:endParaRPr lang="de-DE" b="1" strike="noStrike" spc="-1" dirty="0">
              <a:solidFill>
                <a:schemeClr val="dk1"/>
              </a:solidFill>
              <a:latin typeface="Calibri"/>
              <a:sym typeface="Wingdings 2" panose="05020102010507070707" pitchFamily="18" charset="2"/>
            </a:endParaRPr>
          </a:p>
          <a:p>
            <a:pPr lvl="1"/>
            <a:r>
              <a:rPr lang="de-DE" b="1" dirty="0">
                <a:solidFill>
                  <a:srgbClr val="E2001A"/>
                </a:solidFill>
              </a:rPr>
              <a:t>Unser Tipp: Sammeln Sie f</a:t>
            </a:r>
            <a:r>
              <a:rPr lang="de-DE" b="1" cap="none" dirty="0">
                <a:solidFill>
                  <a:srgbClr val="E2001A"/>
                </a:solidFill>
              </a:rPr>
              <a:t>rühzeitig Informationen</a:t>
            </a:r>
          </a:p>
          <a:p>
            <a:pPr marL="0" lvl="2" indent="0">
              <a:buNone/>
            </a:pPr>
            <a:r>
              <a:rPr lang="de-DE" cap="none" dirty="0"/>
              <a:t>Sprechen Sie mit Kolleg*innen, Freunden, Familie, Professor*innen.</a:t>
            </a:r>
            <a:br>
              <a:rPr lang="de-DE" cap="none" dirty="0"/>
            </a:br>
            <a:r>
              <a:rPr lang="de-DE" dirty="0"/>
              <a:t>Lassen Sie sich beraten oder besuchen Sie eine Infoveranstaltung.</a:t>
            </a:r>
            <a:endParaRPr lang="de-DE" cap="non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CF0CADE-CF82-4A5A-AFEC-C5443AB35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28" y="334"/>
            <a:ext cx="2889110" cy="108721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B5EDB5A-4589-4EB6-9AF6-189D8D65903A}"/>
              </a:ext>
            </a:extLst>
          </p:cNvPr>
          <p:cNvSpPr txBox="1">
            <a:spLocks/>
          </p:cNvSpPr>
          <p:nvPr/>
        </p:nvSpPr>
        <p:spPr>
          <a:xfrm>
            <a:off x="8490760" y="3927889"/>
            <a:ext cx="3598607" cy="494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www.cas.dhbw.de/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vom-bachelor-zum-master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E2001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03D041-82D5-4B8A-BB5E-61255DFFAE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0745" y="4685579"/>
            <a:ext cx="1740327" cy="17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49B645D-8DA1-48D7-AE69-84E05F8D1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96" y="117259"/>
            <a:ext cx="2889110" cy="1087210"/>
          </a:xfrm>
          <a:prstGeom prst="rect">
            <a:avLst/>
          </a:prstGeom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696C8D0B-E2A3-42A8-B0ED-5B9BA1694A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0" t="35934" r="22688" b="8512"/>
          <a:stretch/>
        </p:blipFill>
        <p:spPr>
          <a:xfrm>
            <a:off x="8125906" y="0"/>
            <a:ext cx="4066095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996F9F-2E1D-4678-9B38-8624A43E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64" y="890841"/>
            <a:ext cx="6887964" cy="861774"/>
          </a:xfrm>
        </p:spPr>
        <p:txBody>
          <a:bodyPr/>
          <a:lstStyle/>
          <a:p>
            <a:r>
              <a:rPr lang="de-DE" dirty="0"/>
              <a:t>Weiterstudieren an der DHBW? </a:t>
            </a:r>
            <a:br>
              <a:rPr lang="de-DE" dirty="0"/>
            </a:br>
            <a:r>
              <a:rPr lang="de-DE" dirty="0"/>
              <a:t>Dann aber nach </a:t>
            </a:r>
            <a:r>
              <a:rPr lang="de-DE" u="sng" dirty="0"/>
              <a:t>Ihrem</a:t>
            </a:r>
            <a:r>
              <a:rPr lang="de-DE" dirty="0"/>
              <a:t> Plan!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6AD31-A70B-47E5-BD2C-28F1EBD25B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964" y="2210688"/>
            <a:ext cx="6878131" cy="4568977"/>
          </a:xfrm>
        </p:spPr>
        <p:txBody>
          <a:bodyPr/>
          <a:lstStyle/>
          <a:p>
            <a:pPr marL="0" lvl="2" indent="0">
              <a:buNone/>
            </a:pPr>
            <a:r>
              <a:rPr lang="de-DE" b="1" spc="-1" dirty="0"/>
              <a:t>Der Duale Master der DHBW ist individuell und flexibel:</a:t>
            </a:r>
            <a:br>
              <a:rPr lang="de-DE" b="1" spc="-1" dirty="0"/>
            </a:br>
            <a:r>
              <a:rPr lang="de-DE" b="1" spc="-1" dirty="0"/>
              <a:t> </a:t>
            </a:r>
          </a:p>
          <a:p>
            <a:pPr lvl="2"/>
            <a:r>
              <a:rPr lang="de-DE" spc="-1" dirty="0">
                <a:solidFill>
                  <a:schemeClr val="dk1"/>
                </a:solidFill>
              </a:rPr>
              <a:t>berufsintegrierend mit kurzen 3-tägigen Präsenzphasen</a:t>
            </a:r>
          </a:p>
          <a:p>
            <a:pPr lvl="2"/>
            <a:r>
              <a:rPr lang="de-DE" spc="-1" dirty="0">
                <a:solidFill>
                  <a:schemeClr val="dk1"/>
                </a:solidFill>
              </a:rPr>
              <a:t>große Modulvielfalt, die eine bedarfsgerechte fachliche Weiterentwicklung ermöglicht</a:t>
            </a:r>
          </a:p>
          <a:p>
            <a:pPr lvl="2"/>
            <a:r>
              <a:rPr lang="de-DE" spc="-1" dirty="0">
                <a:solidFill>
                  <a:schemeClr val="dk1"/>
                </a:solidFill>
              </a:rPr>
              <a:t>„Fachübergreifende Kompetenzen“, die Ihre persönliche Weiterentwicklung fördern</a:t>
            </a:r>
          </a:p>
          <a:p>
            <a:pPr lvl="2"/>
            <a:r>
              <a:rPr lang="de-DE" dirty="0"/>
              <a:t>sofortiger Einstieg nach Bachelorabschluss ins Masterstudium durch Belegung einzelner Module oder Zertifikate möglich</a:t>
            </a:r>
            <a:br>
              <a:rPr lang="de-DE" dirty="0"/>
            </a:br>
            <a:endParaRPr lang="de-DE" dirty="0"/>
          </a:p>
          <a:p>
            <a:pPr marL="357188" lvl="2" indent="-357188">
              <a:buFont typeface="Wingdings" panose="05000000000000000000" pitchFamily="2" charset="2"/>
              <a:buChar char="è"/>
            </a:pPr>
            <a:r>
              <a:rPr lang="de-DE" dirty="0"/>
              <a:t>Die DHBW bietet Ihnen 28 Duale Masterstudiengänge</a:t>
            </a:r>
          </a:p>
          <a:p>
            <a:pPr marL="0" lvl="2" indent="0">
              <a:buNone/>
            </a:pPr>
            <a:endParaRPr lang="de-DE" b="1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207EA5C-1EEE-4301-81E2-A9F76BC66A4A}"/>
              </a:ext>
            </a:extLst>
          </p:cNvPr>
          <p:cNvSpPr txBox="1">
            <a:spLocks/>
          </p:cNvSpPr>
          <p:nvPr/>
        </p:nvSpPr>
        <p:spPr>
          <a:xfrm>
            <a:off x="8490760" y="4001106"/>
            <a:ext cx="3598607" cy="494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www.cas.dhbw.de/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vom-bachelor-zum-master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B11D665-0B5A-4CD5-AA3A-0140C6359A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0745" y="4758796"/>
            <a:ext cx="1740327" cy="17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Objekt 7"/>
          <p:cNvGraphicFramePr/>
          <p:nvPr/>
        </p:nvGraphicFramePr>
        <p:xfrm>
          <a:off x="1440" y="144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218" name="Objekt 7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1080" cy="10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633200" y="600120"/>
            <a:ext cx="67035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800" b="0" i="1" strike="noStrike" spc="-1">
                <a:solidFill>
                  <a:schemeClr val="dk1"/>
                </a:solidFill>
                <a:latin typeface="Times New Roman"/>
              </a:rPr>
              <a:t>Studiengänge am DHBW CAS</a:t>
            </a:r>
            <a:endParaRPr lang="en-US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ldNum" idx="11"/>
          </p:nvPr>
        </p:nvSpPr>
        <p:spPr>
          <a:xfrm>
            <a:off x="11742120" y="6555600"/>
            <a:ext cx="205920" cy="12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800" b="0" strike="noStrike" spc="-1">
                <a:solidFill>
                  <a:srgbClr val="3D4548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649A5E5F-0FBF-49B6-B72A-FD4D63472CCD}" type="slidenum">
              <a:rPr lang="en-US" sz="800" b="0" strike="noStrike" spc="-1">
                <a:solidFill>
                  <a:srgbClr val="3D4548"/>
                </a:solidFill>
                <a:latin typeface="Times New Roman"/>
              </a:rPr>
              <a:t>4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1" name="Grafik 9" descr="Ein Bild, das Grafiken, Design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891000" y="4255920"/>
            <a:ext cx="922680" cy="92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Grafik 12" descr="Ein Bild, das Grafiken, Kunst, Design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2250000" y="4255920"/>
            <a:ext cx="922680" cy="92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Grafik 13" descr="Ein Bild, das Kreis, Symmetrie, Muster, Kunst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2250000" y="2896920"/>
            <a:ext cx="922680" cy="92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4" name="Grafik 18" descr="Ein Bild, das Reihe, Screenshot, Grafiken, Design enthält.&#10;&#10;Automatisch generierte Beschreibung"/>
          <p:cNvPicPr/>
          <p:nvPr/>
        </p:nvPicPr>
        <p:blipFill>
          <a:blip r:embed="rId7"/>
          <a:stretch/>
        </p:blipFill>
        <p:spPr>
          <a:xfrm>
            <a:off x="891000" y="2896920"/>
            <a:ext cx="922680" cy="92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Textplatzhalter 2"/>
          <p:cNvSpPr/>
          <p:nvPr/>
        </p:nvSpPr>
        <p:spPr>
          <a:xfrm>
            <a:off x="699840" y="2380680"/>
            <a:ext cx="1305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300"/>
              </a:spcAft>
              <a:tabLst>
                <a:tab pos="0" algn="l"/>
              </a:tabLst>
            </a:pPr>
            <a:r>
              <a:rPr lang="de-DE" sz="1400" b="0" strike="noStrike" cap="all" spc="-1">
                <a:solidFill>
                  <a:srgbClr val="003866"/>
                </a:solidFill>
                <a:latin typeface="Arial"/>
              </a:rPr>
              <a:t>WIRTSCHAFT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platzhalter 2"/>
          <p:cNvSpPr/>
          <p:nvPr/>
        </p:nvSpPr>
        <p:spPr>
          <a:xfrm>
            <a:off x="2058840" y="2380680"/>
            <a:ext cx="1305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300"/>
              </a:spcAft>
              <a:tabLst>
                <a:tab pos="0" algn="l"/>
              </a:tabLst>
            </a:pPr>
            <a:r>
              <a:rPr lang="de-DE" sz="1400" b="0" strike="noStrike" cap="all" spc="-1">
                <a:solidFill>
                  <a:srgbClr val="4592A9"/>
                </a:solidFill>
                <a:latin typeface="Arial"/>
              </a:rPr>
              <a:t>TECHNIK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Textplatzhalter 2"/>
          <p:cNvSpPr/>
          <p:nvPr/>
        </p:nvSpPr>
        <p:spPr>
          <a:xfrm>
            <a:off x="699840" y="5477040"/>
            <a:ext cx="1305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300"/>
              </a:spcAft>
              <a:tabLst>
                <a:tab pos="0" algn="l"/>
              </a:tabLst>
            </a:pPr>
            <a:r>
              <a:rPr lang="de-DE" sz="1400" b="0" strike="noStrike" cap="all" spc="-1">
                <a:solidFill>
                  <a:srgbClr val="46962B"/>
                </a:solidFill>
                <a:latin typeface="Arial"/>
              </a:rPr>
              <a:t>GESUNDHEIT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Textplatzhalter 2"/>
          <p:cNvSpPr/>
          <p:nvPr/>
        </p:nvSpPr>
        <p:spPr>
          <a:xfrm>
            <a:off x="2058840" y="5477040"/>
            <a:ext cx="1305000" cy="21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Aft>
                <a:spcPts val="300"/>
              </a:spcAft>
              <a:tabLst>
                <a:tab pos="0" algn="l"/>
              </a:tabLst>
            </a:pPr>
            <a:r>
              <a:rPr lang="de-DE" sz="1400" b="0" strike="noStrike" cap="all" spc="-1">
                <a:solidFill>
                  <a:srgbClr val="9B0B34"/>
                </a:solidFill>
                <a:latin typeface="Arial"/>
              </a:rPr>
              <a:t>SOZIALWESEN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Textplatzhalter 2"/>
          <p:cNvSpPr/>
          <p:nvPr/>
        </p:nvSpPr>
        <p:spPr>
          <a:xfrm>
            <a:off x="4784040" y="5843160"/>
            <a:ext cx="3330720" cy="41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en-US" sz="1200" b="0" strike="noStrike" spc="-1">
                <a:solidFill>
                  <a:srgbClr val="3D4548"/>
                </a:solidFill>
                <a:latin typeface="Arial"/>
              </a:rPr>
              <a:t>Advanced Practice in Healthcare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201"/>
              </a:spcAft>
              <a:tabLst>
                <a:tab pos="0" algn="l"/>
              </a:tabLst>
            </a:pPr>
            <a:r>
              <a:rPr lang="en-US" sz="1200" b="0" strike="noStrike" spc="-1">
                <a:solidFill>
                  <a:srgbClr val="3D4548"/>
                </a:solidFill>
                <a:latin typeface="Arial"/>
              </a:rPr>
              <a:t>Intensive Care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Textplatzhalter 2"/>
          <p:cNvSpPr/>
          <p:nvPr/>
        </p:nvSpPr>
        <p:spPr>
          <a:xfrm>
            <a:off x="4784040" y="2380680"/>
            <a:ext cx="3394440" cy="322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Accounting, Controlling, Taxation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en-US" sz="1200" b="0" strike="noStrike" spc="-1">
                <a:solidFill>
                  <a:srgbClr val="3D4548"/>
                </a:solidFill>
                <a:latin typeface="Arial"/>
              </a:rPr>
              <a:t>Data Science and Artificial Intelligence*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Digital Business Management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Entrepreneurship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Finance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General Business Management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Marketing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Master of Business Administration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Media and Data-driven Business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Personalmanagement und Wirtschaftspsychologie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Sales and Negotiation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Rechnungswesen, Steuern, Wirtschaftsrecht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Supply Chain Management, Logistics, Production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Wirtschaftsinformatik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Textplatzhalter 2"/>
          <p:cNvSpPr/>
          <p:nvPr/>
        </p:nvSpPr>
        <p:spPr>
          <a:xfrm>
            <a:off x="8664120" y="2380680"/>
            <a:ext cx="2672280" cy="158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Bauingenieurwesen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Elektrotechnik und Informationstechnik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Executive Engineering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Informatik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Integrated Engineering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Maschinenbau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Wirtschaftsingenieurwesen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Textplatzhalter 2"/>
          <p:cNvSpPr/>
          <p:nvPr/>
        </p:nvSpPr>
        <p:spPr>
          <a:xfrm>
            <a:off x="8664120" y="4255920"/>
            <a:ext cx="2672280" cy="148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Governance Sozialer Arbeit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Planung und Koordination in der Sozialen Arbeit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Soziale Arbeit in der Migrationsgesellschaft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Digitalisierung in der Sozialen Arbeit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de-DE" sz="1200" b="0" strike="noStrike" spc="-1">
                <a:solidFill>
                  <a:srgbClr val="3D4548"/>
                </a:solidFill>
                <a:latin typeface="Arial"/>
              </a:rPr>
              <a:t>Transkulturelle Traumapädagogik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33" name="Gerader Verbinder 35"/>
          <p:cNvCxnSpPr/>
          <p:nvPr/>
        </p:nvCxnSpPr>
        <p:spPr>
          <a:xfrm>
            <a:off x="2031840" y="2725920"/>
            <a:ext cx="360" cy="2624040"/>
          </a:xfrm>
          <a:prstGeom prst="straightConnector1">
            <a:avLst/>
          </a:prstGeom>
          <a:ln>
            <a:solidFill>
              <a:srgbClr val="5C6971"/>
            </a:solidFill>
          </a:ln>
        </p:spPr>
      </p:cxnSp>
      <p:cxnSp>
        <p:nvCxnSpPr>
          <p:cNvPr id="234" name="Gerader Verbinder 41"/>
          <p:cNvCxnSpPr/>
          <p:nvPr/>
        </p:nvCxnSpPr>
        <p:spPr>
          <a:xfrm>
            <a:off x="720000" y="4037760"/>
            <a:ext cx="2624040" cy="360"/>
          </a:xfrm>
          <a:prstGeom prst="straightConnector1">
            <a:avLst/>
          </a:prstGeom>
          <a:ln>
            <a:solidFill>
              <a:srgbClr val="5C6971"/>
            </a:solidFill>
          </a:ln>
        </p:spPr>
      </p:cxnSp>
      <p:sp>
        <p:nvSpPr>
          <p:cNvPr id="235" name="Rechteck 43"/>
          <p:cNvSpPr/>
          <p:nvPr/>
        </p:nvSpPr>
        <p:spPr>
          <a:xfrm>
            <a:off x="1932840" y="3938760"/>
            <a:ext cx="197640" cy="19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000" tIns="99000" rIns="108000" bIns="99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36" name="Gerader Verbinder 19"/>
          <p:cNvCxnSpPr/>
          <p:nvPr/>
        </p:nvCxnSpPr>
        <p:spPr>
          <a:xfrm>
            <a:off x="4632840" y="2380320"/>
            <a:ext cx="360" cy="3206160"/>
          </a:xfrm>
          <a:prstGeom prst="straightConnector1">
            <a:avLst/>
          </a:prstGeom>
          <a:ln w="19050">
            <a:solidFill>
              <a:srgbClr val="003866"/>
            </a:solidFill>
          </a:ln>
        </p:spPr>
      </p:cxnSp>
      <p:cxnSp>
        <p:nvCxnSpPr>
          <p:cNvPr id="237" name="Gerader Verbinder 20"/>
          <p:cNvCxnSpPr/>
          <p:nvPr/>
        </p:nvCxnSpPr>
        <p:spPr>
          <a:xfrm>
            <a:off x="4632840" y="5842800"/>
            <a:ext cx="360" cy="395280"/>
          </a:xfrm>
          <a:prstGeom prst="straightConnector1">
            <a:avLst/>
          </a:prstGeom>
          <a:ln w="19050">
            <a:solidFill>
              <a:srgbClr val="46962B"/>
            </a:solidFill>
          </a:ln>
        </p:spPr>
      </p:cxnSp>
      <p:cxnSp>
        <p:nvCxnSpPr>
          <p:cNvPr id="238" name="Gerader Verbinder 21"/>
          <p:cNvCxnSpPr/>
          <p:nvPr/>
        </p:nvCxnSpPr>
        <p:spPr>
          <a:xfrm>
            <a:off x="8521920" y="2380320"/>
            <a:ext cx="360" cy="1558800"/>
          </a:xfrm>
          <a:prstGeom prst="straightConnector1">
            <a:avLst/>
          </a:prstGeom>
          <a:ln w="19050">
            <a:solidFill>
              <a:srgbClr val="4592A9"/>
            </a:solidFill>
          </a:ln>
        </p:spPr>
      </p:cxnSp>
      <p:cxnSp>
        <p:nvCxnSpPr>
          <p:cNvPr id="239" name="Gerader Verbinder 22"/>
          <p:cNvCxnSpPr/>
          <p:nvPr/>
        </p:nvCxnSpPr>
        <p:spPr>
          <a:xfrm>
            <a:off x="8521920" y="4282200"/>
            <a:ext cx="360" cy="1456560"/>
          </a:xfrm>
          <a:prstGeom prst="straightConnector1">
            <a:avLst/>
          </a:prstGeom>
          <a:ln w="19050">
            <a:solidFill>
              <a:srgbClr val="9B0B34"/>
            </a:solidFill>
          </a:ln>
        </p:spPr>
      </p:cxn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4784040" y="6551640"/>
            <a:ext cx="6330240" cy="14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800" b="0" strike="noStrike" spc="-1" dirty="0">
                <a:solidFill>
                  <a:schemeClr val="dk1"/>
                </a:solidFill>
                <a:latin typeface="Arial"/>
              </a:rPr>
              <a:t>*vorbehaltlich der aktuell laufenden Akkreditierung. Geplanter Start zum Wintersemester 2025/2026.</a:t>
            </a:r>
            <a:endParaRPr lang="en-US" sz="800" b="1" strike="noStrike" cap="all" spc="-1" dirty="0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9BDD1F3C-91AE-44E9-9A5E-4A3DBE5ABE6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r="48015" b="6568"/>
          <a:stretch/>
        </p:blipFill>
        <p:spPr>
          <a:xfrm>
            <a:off x="8125906" y="0"/>
            <a:ext cx="4066095" cy="685800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CBECC7-48CA-48A9-A0FF-E4712A752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5181" y="1944321"/>
            <a:ext cx="6620625" cy="4038975"/>
          </a:xfrm>
        </p:spPr>
        <p:txBody>
          <a:bodyPr/>
          <a:lstStyle/>
          <a:p>
            <a:pPr lvl="2"/>
            <a:r>
              <a:rPr lang="de-DE" dirty="0"/>
              <a:t>Sammeln Sie Berufserfahrung und bauen Sie sich ein Netzwerk auf </a:t>
            </a:r>
          </a:p>
          <a:p>
            <a:pPr lvl="2"/>
            <a:r>
              <a:rPr lang="de-DE" dirty="0"/>
              <a:t>Entwickeln und konkretisieren Sie Ihre Karriereziele</a:t>
            </a:r>
          </a:p>
          <a:p>
            <a:pPr lvl="2"/>
            <a:r>
              <a:rPr lang="de-DE" dirty="0"/>
              <a:t>Vernetzen Sie sich mit der DHBW - wir halten Sie über unsere Weiterbildungsangebote auf dem Laufenden</a:t>
            </a:r>
            <a:endParaRPr lang="de-DE" spc="-1" dirty="0">
              <a:solidFill>
                <a:schemeClr val="dk1"/>
              </a:solidFill>
            </a:endParaRPr>
          </a:p>
          <a:p>
            <a:pPr lvl="2"/>
            <a:r>
              <a:rPr lang="de-DE" dirty="0"/>
              <a:t>Besuchen Sie Seminarangebote über das Alumni-Netzwerk </a:t>
            </a:r>
            <a:br>
              <a:rPr lang="de-DE" dirty="0"/>
            </a:br>
            <a:r>
              <a:rPr lang="de-DE" dirty="0"/>
              <a:t>der DHBW oder einzelne Modulangebote oder Zertifikate</a:t>
            </a:r>
          </a:p>
          <a:p>
            <a:pPr marL="0" lvl="2" indent="0">
              <a:buNone/>
            </a:pPr>
            <a:endParaRPr lang="de-DE" b="1" spc="-1" dirty="0">
              <a:solidFill>
                <a:schemeClr val="accent6"/>
              </a:solidFill>
            </a:endParaRPr>
          </a:p>
          <a:p>
            <a:pPr marL="0" lvl="2" indent="0">
              <a:buNone/>
            </a:pPr>
            <a:r>
              <a:rPr lang="de-DE" b="1" dirty="0">
                <a:solidFill>
                  <a:schemeClr val="accent6"/>
                </a:solidFill>
              </a:rPr>
              <a:t>Unser Tipp: </a:t>
            </a:r>
          </a:p>
          <a:p>
            <a:pPr marL="0" lvl="2" indent="0">
              <a:buNone/>
            </a:pPr>
            <a:r>
              <a:rPr lang="de-DE" spc="-1" dirty="0"/>
              <a:t>Informieren Sie sich bei unseren monatlichen Online-Infoveranstaltungen und holen Sie sich Anregungen für das Gespräch mit Ihrem Arbeitgeber.</a:t>
            </a:r>
          </a:p>
          <a:p>
            <a:endParaRPr lang="de-DE" b="0" cap="non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234235-7AA0-4055-8A18-238C5506AC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597"/>
          <a:stretch/>
        </p:blipFill>
        <p:spPr>
          <a:xfrm>
            <a:off x="5226828" y="334"/>
            <a:ext cx="2889110" cy="972000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A19EA93-E4F1-4C3B-8CA7-24EFAFBA9116}"/>
              </a:ext>
            </a:extLst>
          </p:cNvPr>
          <p:cNvSpPr txBox="1">
            <a:spLocks/>
          </p:cNvSpPr>
          <p:nvPr/>
        </p:nvSpPr>
        <p:spPr>
          <a:xfrm>
            <a:off x="8490760" y="4089595"/>
            <a:ext cx="3598607" cy="494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www.cas.dhbw.de/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D45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vom-bachelor-zum-master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462EEF0-56E0-4719-A6EC-A3E40B587A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0745" y="4847285"/>
            <a:ext cx="1740327" cy="174032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051E394-19B8-4FD1-9993-AA2F5EB4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1" y="931414"/>
            <a:ext cx="7260725" cy="1012907"/>
          </a:xfrm>
        </p:spPr>
        <p:txBody>
          <a:bodyPr/>
          <a:lstStyle/>
          <a:p>
            <a:r>
              <a:rPr lang="de-DE" dirty="0"/>
              <a:t>Nach Ihrem Bachelorabschluss: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29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59BFF3E-D467-4B48-9C5F-7DCC91F429C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D50718-53A9-472F-873A-67FCB37B5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1496" y="1502898"/>
            <a:ext cx="2989007" cy="298900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B817277-08C8-4473-A1A2-613DBF518EB5}"/>
              </a:ext>
            </a:extLst>
          </p:cNvPr>
          <p:cNvSpPr txBox="1"/>
          <p:nvPr/>
        </p:nvSpPr>
        <p:spPr>
          <a:xfrm>
            <a:off x="1838631" y="4936288"/>
            <a:ext cx="85147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www.cas.dhbw.de/vom-bachelor-zum-master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385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HBW-CAS_Folienmaster">
  <a:themeElements>
    <a:clrScheme name="CAS">
      <a:dk1>
        <a:srgbClr val="3D4548"/>
      </a:dk1>
      <a:lt1>
        <a:srgbClr val="FFFFFF"/>
      </a:lt1>
      <a:dk2>
        <a:srgbClr val="5C6971"/>
      </a:dk2>
      <a:lt2>
        <a:srgbClr val="DEE1E3"/>
      </a:lt2>
      <a:accent1>
        <a:srgbClr val="3D4548"/>
      </a:accent1>
      <a:accent2>
        <a:srgbClr val="4592A9"/>
      </a:accent2>
      <a:accent3>
        <a:srgbClr val="003866"/>
      </a:accent3>
      <a:accent4>
        <a:srgbClr val="46962B"/>
      </a:accent4>
      <a:accent5>
        <a:srgbClr val="9B0B34"/>
      </a:accent5>
      <a:accent6>
        <a:srgbClr val="E2001A"/>
      </a:accent6>
      <a:hlink>
        <a:srgbClr val="4592A9"/>
      </a:hlink>
      <a:folHlink>
        <a:srgbClr val="5C6971"/>
      </a:folHlink>
    </a:clrScheme>
    <a:fontScheme name="C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HBW-CAS_Folienmaster">
  <a:themeElements>
    <a:clrScheme name="CAS">
      <a:dk1>
        <a:srgbClr val="3D4548"/>
      </a:dk1>
      <a:lt1>
        <a:sysClr val="window" lastClr="FFFFFF"/>
      </a:lt1>
      <a:dk2>
        <a:srgbClr val="5C6971"/>
      </a:dk2>
      <a:lt2>
        <a:srgbClr val="DEE1E3"/>
      </a:lt2>
      <a:accent1>
        <a:srgbClr val="3D4548"/>
      </a:accent1>
      <a:accent2>
        <a:srgbClr val="4592A9"/>
      </a:accent2>
      <a:accent3>
        <a:srgbClr val="003866"/>
      </a:accent3>
      <a:accent4>
        <a:srgbClr val="46962B"/>
      </a:accent4>
      <a:accent5>
        <a:srgbClr val="9B0B34"/>
      </a:accent5>
      <a:accent6>
        <a:srgbClr val="E2001A"/>
      </a:accent6>
      <a:hlink>
        <a:srgbClr val="4592A9"/>
      </a:hlink>
      <a:folHlink>
        <a:srgbClr val="5C6971"/>
      </a:folHlink>
    </a:clrScheme>
    <a:fontScheme name="C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108000" rIns="108000" bIns="10800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S_Vorlage_Praesentation.potx" id="{2F8A645D-BA3D-4868-B010-414B9A153CA4}" vid="{D283D70A-8FA1-4DE2-9052-7256FE6EB6C3}"/>
    </a:ext>
  </a:extLst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CAS_Vorlage_Praesentation</Template>
  <TotalTime>0</TotalTime>
  <Words>1057</Words>
  <Application>Microsoft Office PowerPoint</Application>
  <PresentationFormat>Breitbild</PresentationFormat>
  <Paragraphs>154</Paragraphs>
  <Slides>6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Wingdings</vt:lpstr>
      <vt:lpstr>DHBW-CAS_Folienmaster</vt:lpstr>
      <vt:lpstr>1_DHBW-CAS_Folienmaster</vt:lpstr>
      <vt:lpstr>think-cell Folie</vt:lpstr>
      <vt:lpstr>TCLayout.ActiveDocument.1</vt:lpstr>
      <vt:lpstr>Muss ich mir so früh Gedanken machen?</vt:lpstr>
      <vt:lpstr>Bachelor – und dann?</vt:lpstr>
      <vt:lpstr>Weiterstudieren an der DHBW?  Dann aber nach Ihrem Plan!</vt:lpstr>
      <vt:lpstr>Studiengänge am DHBW CAS</vt:lpstr>
      <vt:lpstr>Nach Ihrem Bachelorabschluss: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Brahner, Judith</dc:creator>
  <dc:description/>
  <cp:lastModifiedBy>Langhammer, Elke</cp:lastModifiedBy>
  <cp:revision>80</cp:revision>
  <dcterms:created xsi:type="dcterms:W3CDTF">2024-08-06T09:18:49Z</dcterms:created>
  <dcterms:modified xsi:type="dcterms:W3CDTF">2025-05-20T11:43:40Z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0x0101000972B9D60F1B824AACBB28F0C53346F1</vt:lpwstr>
  </property>
  <property fmtid="{D5CDD505-2E9C-101B-9397-08002B2CF9AE}" pid="3" name="Notes">
    <vt:i4>4</vt:i4>
  </property>
  <property fmtid="{D5CDD505-2E9C-101B-9397-08002B2CF9AE}" pid="4" name="PresentationFormat">
    <vt:lpwstr>Breitbild</vt:lpwstr>
  </property>
  <property fmtid="{D5CDD505-2E9C-101B-9397-08002B2CF9AE}" pid="5" name="Slides">
    <vt:i4>6</vt:i4>
  </property>
  <property fmtid="{D5CDD505-2E9C-101B-9397-08002B2CF9AE}" pid="6" name="_dlc_DocIdItemGuid">
    <vt:lpwstr>e0c67851-a337-4541-ba90-2314ba624b16</vt:lpwstr>
  </property>
</Properties>
</file>