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319" r:id="rId2"/>
    <p:sldId id="693" r:id="rId3"/>
    <p:sldId id="702" r:id="rId4"/>
    <p:sldId id="677" r:id="rId5"/>
    <p:sldId id="699" r:id="rId6"/>
    <p:sldId id="700" r:id="rId7"/>
    <p:sldId id="703" r:id="rId8"/>
    <p:sldId id="675" r:id="rId9"/>
    <p:sldId id="701" r:id="rId10"/>
    <p:sldId id="704" r:id="rId11"/>
    <p:sldId id="680" r:id="rId12"/>
    <p:sldId id="676" r:id="rId13"/>
    <p:sldId id="678" r:id="rId14"/>
    <p:sldId id="682" r:id="rId15"/>
    <p:sldId id="683" r:id="rId16"/>
    <p:sldId id="684" r:id="rId17"/>
    <p:sldId id="685" r:id="rId18"/>
    <p:sldId id="686" r:id="rId19"/>
    <p:sldId id="687" r:id="rId20"/>
    <p:sldId id="689" r:id="rId21"/>
    <p:sldId id="666" r:id="rId2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9">
          <p15:clr>
            <a:srgbClr val="A4A3A4"/>
          </p15:clr>
        </p15:guide>
        <p15:guide id="2" orient="horz" pos="3203">
          <p15:clr>
            <a:srgbClr val="A4A3A4"/>
          </p15:clr>
        </p15:guide>
        <p15:guide id="3" pos="5420" userDrawn="1">
          <p15:clr>
            <a:srgbClr val="A4A3A4"/>
          </p15:clr>
        </p15:guide>
        <p15:guide id="4" pos="340">
          <p15:clr>
            <a:srgbClr val="A4A3A4"/>
          </p15:clr>
        </p15:guide>
        <p15:guide id="5" pos="2880">
          <p15:clr>
            <a:srgbClr val="A4A3A4"/>
          </p15:clr>
        </p15:guide>
        <p15:guide id="6" pos="1156">
          <p15:clr>
            <a:srgbClr val="A4A3A4"/>
          </p15:clr>
        </p15:guide>
        <p15:guide id="7" pos="46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CF6"/>
    <a:srgbClr val="ECF1F8"/>
    <a:srgbClr val="612625"/>
    <a:srgbClr val="6D6D6D"/>
    <a:srgbClr val="8E0000"/>
    <a:srgbClr val="920000"/>
    <a:srgbClr val="85210D"/>
    <a:srgbClr val="6C28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6916" autoAdjust="0"/>
  </p:normalViewPr>
  <p:slideViewPr>
    <p:cSldViewPr showGuides="1">
      <p:cViewPr varScale="1">
        <p:scale>
          <a:sx n="156" d="100"/>
          <a:sy n="156" d="100"/>
        </p:scale>
        <p:origin x="1866" y="186"/>
      </p:cViewPr>
      <p:guideLst>
        <p:guide orient="horz" pos="1389"/>
        <p:guide orient="horz" pos="3203"/>
        <p:guide pos="5420"/>
        <p:guide pos="340"/>
        <p:guide pos="2880"/>
        <p:guide pos="1156"/>
        <p:guide pos="46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Heute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solidFill>
                <a:srgbClr val="2875DD"/>
              </a:solidFill>
            </a:ln>
          </c:spPr>
          <c:invertIfNegative val="0"/>
          <c:dLbls>
            <c:dLbl>
              <c:idx val="0"/>
              <c:layout/>
              <c:numFmt formatCode="#,##0%" sourceLinked="0"/>
              <c:spPr/>
              <c:txPr>
                <a:bodyPr/>
                <a:lstStyle/>
                <a:p>
                  <a:pPr>
                    <a:defRPr sz="8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xml="http://www.w3.org/XML/1998/namespace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590C-46F8-ADC1-8D78ABCBCBC0}"/>
                </c:ext>
              </c:extLst>
            </c:dLbl>
            <c:dLbl>
              <c:idx val="1"/>
              <c:layout/>
              <c:numFmt formatCode="#,##0%" sourceLinked="0"/>
              <c:spPr/>
              <c:txPr>
                <a:bodyPr/>
                <a:lstStyle/>
                <a:p>
                  <a:pPr>
                    <a:defRPr sz="8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xml="http://www.w3.org/XML/1998/namespace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590C-46F8-ADC1-8D78ABCBCBC0}"/>
                </c:ext>
              </c:extLst>
            </c:dLbl>
            <c:dLbl>
              <c:idx val="2"/>
              <c:layout/>
              <c:numFmt formatCode="#,##0%" sourceLinked="0"/>
              <c:spPr/>
              <c:txPr>
                <a:bodyPr/>
                <a:lstStyle/>
                <a:p>
                  <a:pPr>
                    <a:defRPr sz="8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xml="http://www.w3.org/XML/1998/namespace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590C-46F8-ADC1-8D78ABCBCBC0}"/>
                </c:ext>
              </c:extLst>
            </c:dLbl>
            <c:dLbl>
              <c:idx val="3"/>
              <c:layout/>
              <c:numFmt formatCode="#,##0%" sourceLinked="0"/>
              <c:spPr/>
              <c:txPr>
                <a:bodyPr/>
                <a:lstStyle/>
                <a:p>
                  <a:pPr>
                    <a:defRPr sz="8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xml="http://www.w3.org/XML/1998/namespace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590C-46F8-ADC1-8D78ABCBCBC0}"/>
                </c:ext>
              </c:extLst>
            </c:dLbl>
            <c:dLbl>
              <c:idx val="4"/>
              <c:layout/>
              <c:numFmt formatCode="#,##0%" sourceLinked="0"/>
              <c:spPr/>
              <c:txPr>
                <a:bodyPr/>
                <a:lstStyle/>
                <a:p>
                  <a:pPr>
                    <a:defRPr sz="8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xml="http://www.w3.org/XML/1998/namespace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590C-46F8-ADC1-8D78ABCBCBC0}"/>
                </c:ext>
              </c:extLst>
            </c:dLbl>
            <c:dLbl>
              <c:idx val="5"/>
              <c:layout/>
              <c:numFmt formatCode="#,##0%" sourceLinked="0"/>
              <c:spPr/>
              <c:txPr>
                <a:bodyPr/>
                <a:lstStyle/>
                <a:p>
                  <a:pPr>
                    <a:defRPr sz="8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xml="http://www.w3.org/XML/1998/namespace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590C-46F8-ADC1-8D78ABCBCBC0}"/>
                </c:ext>
              </c:extLst>
            </c:dLbl>
            <c:dLbl>
              <c:idx val="6"/>
              <c:layout/>
              <c:numFmt formatCode="#,##0%" sourceLinked="0"/>
              <c:spPr/>
              <c:txPr>
                <a:bodyPr/>
                <a:lstStyle/>
                <a:p>
                  <a:pPr>
                    <a:defRPr sz="8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xml="http://www.w3.org/XML/1998/namespace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590C-46F8-ADC1-8D78ABCBCBC0}"/>
                </c:ext>
              </c:extLst>
            </c:dLbl>
            <c:dLbl>
              <c:idx val="7"/>
              <c:layout/>
              <c:numFmt formatCode="#,##0%" sourceLinked="0"/>
              <c:spPr/>
              <c:txPr>
                <a:bodyPr/>
                <a:lstStyle/>
                <a:p>
                  <a:pPr>
                    <a:defRPr sz="8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xml="http://www.w3.org/XML/1998/namespace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590C-46F8-ADC1-8D78ABCBCBC0}"/>
                </c:ext>
              </c:extLst>
            </c:dLbl>
            <c:dLbl>
              <c:idx val="8"/>
              <c:layout/>
              <c:numFmt formatCode="#,##0%" sourceLinked="0"/>
              <c:spPr/>
              <c:txPr>
                <a:bodyPr/>
                <a:lstStyle/>
                <a:p>
                  <a:pPr>
                    <a:defRPr sz="8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xml="http://www.w3.org/XML/1998/namespace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590C-46F8-ADC1-8D78ABCBCBC0}"/>
                </c:ext>
              </c:extLst>
            </c:dLbl>
            <c:dLbl>
              <c:idx val="9"/>
              <c:layout/>
              <c:numFmt formatCode="#,##0%" sourceLinked="0"/>
              <c:spPr/>
              <c:txPr>
                <a:bodyPr/>
                <a:lstStyle/>
                <a:p>
                  <a:pPr>
                    <a:defRPr sz="8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xml="http://www.w3.org/XML/1998/namespace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590C-46F8-ADC1-8D78ABCBCBC0}"/>
                </c:ext>
              </c:extLst>
            </c:dLbl>
            <c:dLbl>
              <c:idx val="10"/>
              <c:layout/>
              <c:numFmt formatCode="#,##0%" sourceLinked="0"/>
              <c:spPr/>
              <c:txPr>
                <a:bodyPr/>
                <a:lstStyle/>
                <a:p>
                  <a:pPr>
                    <a:defRPr sz="8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xml="http://www.w3.org/XML/1998/namespace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590C-46F8-ADC1-8D78ABCBCBC0}"/>
                </c:ext>
              </c:extLst>
            </c:dLbl>
            <c:dLbl>
              <c:idx val="11"/>
              <c:layout/>
              <c:numFmt formatCode="#,##0%" sourceLinked="0"/>
              <c:spPr/>
              <c:txPr>
                <a:bodyPr/>
                <a:lstStyle/>
                <a:p>
                  <a:pPr>
                    <a:defRPr sz="8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xml="http://www.w3.org/XML/1998/namespace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590C-46F8-ADC1-8D78ABCBCBC0}"/>
                </c:ext>
              </c:extLst>
            </c:dLbl>
            <c:dLbl>
              <c:idx val="12"/>
              <c:layout/>
              <c:numFmt formatCode="#,##0%" sourceLinked="0"/>
              <c:spPr/>
              <c:txPr>
                <a:bodyPr/>
                <a:lstStyle/>
                <a:p>
                  <a:pPr>
                    <a:defRPr sz="8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xml="http://www.w3.org/XML/1998/namespace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590C-46F8-ADC1-8D78ABCBCBC0}"/>
                </c:ext>
              </c:extLst>
            </c:dLbl>
            <c:dLbl>
              <c:idx val="13"/>
              <c:layout/>
              <c:numFmt formatCode="#,##0%" sourceLinked="0"/>
              <c:spPr/>
              <c:txPr>
                <a:bodyPr/>
                <a:lstStyle/>
                <a:p>
                  <a:pPr>
                    <a:defRPr sz="8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xml="http://www.w3.org/XML/1998/namespace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C-590C-46F8-ADC1-8D78ABCBCB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smtId="4294967295">
                    <a:solidFill>
                      <a:srgbClr val="0F283E"/>
                    </a:solidFill>
                    <a:latin typeface="Open Sans Light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xml="http://www.w3.org/XML/1998/namespace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Sheet1!$A$2:$A$15</c:f>
              <c:strCache>
                <c:ptCount val="14"/>
                <c:pt idx="0">
                  <c:v>Learning on the Job</c:v>
                </c:pt>
                <c:pt idx="1">
                  <c:v>Externe Präsenzseminare</c:v>
                </c:pt>
                <c:pt idx="2">
                  <c:v>Interne Präsenzseminare</c:v>
                </c:pt>
                <c:pt idx="3">
                  <c:v>Webinare</c:v>
                </c:pt>
                <c:pt idx="4">
                  <c:v>Lernvideos</c:v>
                </c:pt>
                <c:pt idx="5">
                  <c:v>Mulitplikatorenformate (z.B. Mitarbeiter schulen Mitarbeiter)</c:v>
                </c:pt>
                <c:pt idx="6">
                  <c:v>Face-to-Face-Austauschformate (z.B. Open Space)</c:v>
                </c:pt>
                <c:pt idx="7">
                  <c:v>Newsletter</c:v>
                </c:pt>
                <c:pt idx="8">
                  <c:v>Wikis</c:v>
                </c:pt>
                <c:pt idx="9">
                  <c:v>Virtuelle Austauschformate (z.B. Foren)</c:v>
                </c:pt>
                <c:pt idx="10">
                  <c:v>Blended Learning</c:v>
                </c:pt>
                <c:pt idx="11">
                  <c:v>Virtual Reality</c:v>
                </c:pt>
                <c:pt idx="12">
                  <c:v>Augmented Reality</c:v>
                </c:pt>
                <c:pt idx="13">
                  <c:v>Gamification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0.41</c:v>
                </c:pt>
                <c:pt idx="1">
                  <c:v>0.4</c:v>
                </c:pt>
                <c:pt idx="2">
                  <c:v>0.39</c:v>
                </c:pt>
                <c:pt idx="3">
                  <c:v>0.34</c:v>
                </c:pt>
                <c:pt idx="4">
                  <c:v>0.31</c:v>
                </c:pt>
                <c:pt idx="5">
                  <c:v>0.28999999999999998</c:v>
                </c:pt>
                <c:pt idx="6">
                  <c:v>0.16</c:v>
                </c:pt>
                <c:pt idx="7">
                  <c:v>0.15</c:v>
                </c:pt>
                <c:pt idx="8">
                  <c:v>0.12</c:v>
                </c:pt>
                <c:pt idx="9">
                  <c:v>0.09</c:v>
                </c:pt>
                <c:pt idx="10">
                  <c:v>0.09</c:v>
                </c:pt>
                <c:pt idx="11">
                  <c:v>7.0000000000000007E-2</c:v>
                </c:pt>
                <c:pt idx="12">
                  <c:v>0.05</c:v>
                </c:pt>
                <c:pt idx="13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590C-46F8-ADC1-8D78ABCBCB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3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spPr>
          <a:ln w="9525">
            <a:solidFill>
              <a:srgbClr val="2F2F2F"/>
            </a:solidFill>
          </a:ln>
        </c:spPr>
        <c:txPr>
          <a:bodyPr/>
          <a:lstStyle/>
          <a:p>
            <a:pPr>
              <a:defRPr sz="1000" b="0" smtId="4294967295">
                <a:solidFill>
                  <a:schemeClr val="tx2"/>
                </a:solidFill>
                <a:latin typeface="Open Sans Light"/>
              </a:defRPr>
            </a:pPr>
            <a:endParaRPr lang="de-DE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1"/>
        <c:axPos val="t"/>
        <c:majorGridlines>
          <c:spPr>
            <a:ln w="9525">
              <a:solidFill>
                <a:srgbClr val="2F2F2F"/>
              </a:solidFill>
              <a:prstDash val="dot"/>
            </a:ln>
          </c:spPr>
        </c:majorGridlines>
        <c:numFmt formatCode="#,##0%" sourceLinked="0"/>
        <c:majorTickMark val="none"/>
        <c:minorTickMark val="none"/>
        <c:tickLblPos val="nextTo"/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EAA490B-F481-4997-BD03-4A5124BF6262}" type="datetimeFigureOut">
              <a:rPr lang="de-DE"/>
              <a:pPr>
                <a:defRPr/>
              </a:pPr>
              <a:t>07.12.2021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5DD11B2-0F55-47CA-B7FA-B5F7A36D05D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1039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8A66BE-B70B-4627-B41E-F37AD47D8957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4AB646-6B7B-44AE-A747-9E28F6672889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9632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4AB646-6B7B-44AE-A747-9E28F6672889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4AB646-6B7B-44AE-A747-9E28F6672889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4AB646-6B7B-44AE-A747-9E28F6672889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4AB646-6B7B-44AE-A747-9E28F6672889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4AB646-6B7B-44AE-A747-9E28F6672889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4AB646-6B7B-44AE-A747-9E28F6672889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4AB646-6B7B-44AE-A747-9E28F6672889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dirty="0" smtClean="0"/>
              <a:t>Kosten vollständig drin und ein Übergewinn bzw. das eingesetzte Kapitel mit 125% verzinst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4AB646-6B7B-44AE-A747-9E28F6672889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4AB646-6B7B-44AE-A747-9E28F6672889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4AB646-6B7B-44AE-A747-9E28F6672889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4AB646-6B7B-44AE-A747-9E28F6672889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8A66BE-B70B-4627-B41E-F37AD47D8957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4AB646-6B7B-44AE-A747-9E28F6672889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5759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4AB646-6B7B-44AE-A747-9E28F6672889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4AB646-6B7B-44AE-A747-9E28F6672889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6808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4AB646-6B7B-44AE-A747-9E28F6672889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24903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4AB646-6B7B-44AE-A747-9E28F6672889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43498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dirty="0" smtClean="0"/>
          </a:p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4AB646-6B7B-44AE-A747-9E28F6672889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dirty="0" smtClean="0"/>
          </a:p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4AB646-6B7B-44AE-A747-9E28F6672889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0466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4790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3"/>
          <p:cNvSpPr>
            <a:spLocks noChangeArrowheads="1"/>
          </p:cNvSpPr>
          <p:nvPr userDrawn="1"/>
        </p:nvSpPr>
        <p:spPr bwMode="auto">
          <a:xfrm>
            <a:off x="4319588" y="6494463"/>
            <a:ext cx="50482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fld id="{40ED7AC2-756A-47FD-9A2B-1A1B543519BA}" type="slidenum">
              <a:rPr lang="de-DE" sz="1100">
                <a:solidFill>
                  <a:srgbClr val="10253F"/>
                </a:solidFill>
              </a:rPr>
              <a:pPr algn="ctr"/>
              <a:t>‹Nr.›</a:t>
            </a:fld>
            <a:endParaRPr lang="de-DE" sz="1100">
              <a:solidFill>
                <a:srgbClr val="1025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785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7" name="Textplatzhalter 9"/>
          <p:cNvSpPr>
            <a:spLocks noGrp="1"/>
          </p:cNvSpPr>
          <p:nvPr>
            <p:ph type="body" sz="quarter" idx="12"/>
          </p:nvPr>
        </p:nvSpPr>
        <p:spPr>
          <a:xfrm>
            <a:off x="1357290" y="6143646"/>
            <a:ext cx="7643866" cy="214312"/>
          </a:xfrm>
          <a:prstGeom prst="rect">
            <a:avLst/>
          </a:prstGeom>
        </p:spPr>
        <p:txBody>
          <a:bodyPr/>
          <a:lstStyle>
            <a:lvl1pPr algn="r">
              <a:buNone/>
              <a:defRPr sz="1000" baseline="0">
                <a:latin typeface="Arial" pitchFamily="34" charset="0"/>
              </a:defRPr>
            </a:lvl1pPr>
            <a:lvl2pPr algn="r">
              <a:defRPr sz="1200"/>
            </a:lvl2pPr>
            <a:lvl3pPr algn="r">
              <a:defRPr sz="1200"/>
            </a:lvl3pPr>
            <a:lvl4pPr algn="r">
              <a:defRPr sz="1200"/>
            </a:lvl4pPr>
            <a:lvl5pPr algn="r">
              <a:defRPr sz="1200"/>
            </a:lvl5pPr>
          </a:lstStyle>
          <a:p>
            <a:pPr lvl="0"/>
            <a:r>
              <a:rPr lang="de-DE" dirty="0" smtClean="0"/>
              <a:t>Textmasterformate durch Klicken bearbeiten</a:t>
            </a:r>
            <a:endParaRPr lang="de-DE" dirty="0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3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B818C-530D-44D0-8619-05A04B63A53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9564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Gerade Verbindung 2"/>
          <p:cNvCxnSpPr/>
          <p:nvPr userDrawn="1"/>
        </p:nvCxnSpPr>
        <p:spPr>
          <a:xfrm>
            <a:off x="623888" y="1006475"/>
            <a:ext cx="799306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1" r:id="rId1"/>
    <p:sldLayoutId id="2147484072" r:id="rId2"/>
    <p:sldLayoutId id="2147484073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313754" y="2887776"/>
            <a:ext cx="654141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de-DE" sz="2800" dirty="0" smtClean="0">
                <a:solidFill>
                  <a:schemeClr val="accent1">
                    <a:lumMod val="50000"/>
                  </a:schemeClr>
                </a:solidFill>
              </a:rPr>
              <a:t>Controlling von Maßnahmen der Personalentwicklung</a:t>
            </a:r>
          </a:p>
          <a:p>
            <a:pPr algn="ctr">
              <a:defRPr/>
            </a:pPr>
            <a:endParaRPr lang="de-DE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</a:rPr>
              <a:t>– Das Modell von </a:t>
            </a:r>
            <a:r>
              <a:rPr lang="de-DE" sz="1600" dirty="0" err="1" smtClean="0">
                <a:solidFill>
                  <a:schemeClr val="accent1">
                    <a:lumMod val="50000"/>
                  </a:schemeClr>
                </a:solidFill>
              </a:rPr>
              <a:t>Kirkpatrick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</a:rPr>
              <a:t>: Anwendung und Grenzen –</a:t>
            </a:r>
            <a:endParaRPr lang="de-DE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514751" y="4953442"/>
            <a:ext cx="6768752" cy="1224136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solidFill>
              <a:schemeClr val="accent1">
                <a:shade val="50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539750" y="574675"/>
            <a:ext cx="6840538" cy="431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200" dirty="0">
                <a:solidFill>
                  <a:schemeClr val="accent1">
                    <a:lumMod val="50000"/>
                  </a:schemeClr>
                </a:solidFill>
              </a:rPr>
              <a:t>Ziel der Veranstaltung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39750" y="1412776"/>
            <a:ext cx="8424863" cy="49859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Antworten auf die Fragen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</a:rPr>
              <a:t>Über welche Maßnahmen reden wir in der Personalentwicklung?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Klassifikation von Maßnahmen der Personalentwicklung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Verbreitung der Methoden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Aufwand für Maßnahmen der Personalentwicklung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1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1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1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</a:rPr>
              <a:t>Warum braucht es ein Personalentwicklungscontrolling?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800" dirty="0">
              <a:solidFill>
                <a:schemeClr val="accent1">
                  <a:lumMod val="50000"/>
                </a:schemeClr>
              </a:solidFill>
            </a:endParaRP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Definition und Ziele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Funktionen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1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1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1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</a:rPr>
              <a:t>Wie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</a:rPr>
              <a:t>lässt sich PE-Controlling in der Praxis umsetzen?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Synopse von Modellen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Vorstellung des </a:t>
            </a:r>
            <a:r>
              <a:rPr lang="de-DE" sz="1400" dirty="0" err="1" smtClean="0">
                <a:solidFill>
                  <a:schemeClr val="accent1">
                    <a:lumMod val="50000"/>
                  </a:schemeClr>
                </a:solidFill>
              </a:rPr>
              <a:t>Kirkpatrick</a:t>
            </a: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-Modells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Würdigung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14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42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39750" y="1412776"/>
            <a:ext cx="8424863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Synopse von Modellen zum PE-Controlling</a:t>
            </a: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22" name="Tabel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087743"/>
              </p:ext>
            </p:extLst>
          </p:nvPr>
        </p:nvGraphicFramePr>
        <p:xfrm>
          <a:off x="504027" y="2652112"/>
          <a:ext cx="817166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1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1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1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19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1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1904">
                <a:tc>
                  <a:txBody>
                    <a:bodyPr/>
                    <a:lstStyle/>
                    <a:p>
                      <a:pPr algn="ctr"/>
                      <a:r>
                        <a:rPr lang="de-DE" sz="1300" dirty="0" smtClean="0"/>
                        <a:t>Philipps</a:t>
                      </a:r>
                      <a:endParaRPr lang="de-DE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300" dirty="0" err="1" smtClean="0"/>
                        <a:t>Kirkpatrick</a:t>
                      </a:r>
                      <a:endParaRPr lang="de-DE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300" dirty="0" smtClean="0"/>
                        <a:t>Will, </a:t>
                      </a:r>
                      <a:r>
                        <a:rPr lang="de-DE" sz="1300" dirty="0" err="1" smtClean="0"/>
                        <a:t>Wotatawa</a:t>
                      </a:r>
                      <a:r>
                        <a:rPr lang="de-DE" sz="1300" dirty="0" smtClean="0"/>
                        <a:t>, </a:t>
                      </a:r>
                      <a:r>
                        <a:rPr lang="de-DE" sz="1300" dirty="0" err="1" smtClean="0"/>
                        <a:t>Kitzmann</a:t>
                      </a:r>
                      <a:r>
                        <a:rPr lang="de-DE" sz="1300" dirty="0" smtClean="0"/>
                        <a:t> u.a.</a:t>
                      </a:r>
                      <a:endParaRPr lang="de-DE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300" dirty="0" smtClean="0"/>
                        <a:t>Becker</a:t>
                      </a:r>
                      <a:endParaRPr lang="de-DE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300" dirty="0" smtClean="0"/>
                        <a:t>Seeber, Becker u.a.</a:t>
                      </a:r>
                      <a:endParaRPr lang="de-DE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300" dirty="0" smtClean="0"/>
                        <a:t>Humankapital-modelle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571"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Kosten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Bedarfsanalyse</a:t>
                      </a:r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2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Inputcontrolling</a:t>
                      </a:r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de-DE" sz="12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Input</a:t>
                      </a:r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571">
                <a:tc vMerge="1">
                  <a:txBody>
                    <a:bodyPr/>
                    <a:lstStyle/>
                    <a:p>
                      <a:pPr algn="ctr"/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Zielsetzung</a:t>
                      </a:r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571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20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20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Kostenkontrolle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Gestalten</a:t>
                      </a:r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Ressourcen</a:t>
                      </a:r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571">
                <a:tc vMerge="1">
                  <a:txBody>
                    <a:bodyPr/>
                    <a:lstStyle/>
                    <a:p>
                      <a:pPr algn="ctr"/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20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Realisierung</a:t>
                      </a:r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Prozesscontrolling</a:t>
                      </a:r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571">
                <a:tc>
                  <a:txBody>
                    <a:bodyPr/>
                    <a:lstStyle/>
                    <a:p>
                      <a:pPr algn="ctr"/>
                      <a:r>
                        <a:rPr lang="de-DE" sz="12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Zufriedenheit</a:t>
                      </a:r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Reaktion</a:t>
                      </a:r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2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Erfolgskontrolle</a:t>
                      </a:r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2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Erfolgskontrolle</a:t>
                      </a:r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200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Outputcontrolling</a:t>
                      </a:r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571">
                <a:tc>
                  <a:txBody>
                    <a:bodyPr/>
                    <a:lstStyle/>
                    <a:p>
                      <a:pPr algn="ctr"/>
                      <a:r>
                        <a:rPr lang="de-DE" sz="12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Lernen</a:t>
                      </a:r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Lernen</a:t>
                      </a:r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8571">
                <a:tc>
                  <a:txBody>
                    <a:bodyPr/>
                    <a:lstStyle/>
                    <a:p>
                      <a:pPr algn="ctr"/>
                      <a:r>
                        <a:rPr lang="de-DE" sz="12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Transfer</a:t>
                      </a:r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Verhalten</a:t>
                      </a:r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Transfersicherung</a:t>
                      </a:r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Transfercontrolling</a:t>
                      </a:r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20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4285">
                <a:tc>
                  <a:txBody>
                    <a:bodyPr/>
                    <a:lstStyle/>
                    <a:p>
                      <a:pPr algn="ctr"/>
                      <a:r>
                        <a:rPr lang="de-DE" sz="12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ROI</a:t>
                      </a:r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Ergebnisse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Rentabilitäts-kontrolle</a:t>
                      </a:r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2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Output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539750" y="574675"/>
            <a:ext cx="6840538" cy="431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200" dirty="0" smtClean="0">
                <a:solidFill>
                  <a:schemeClr val="accent1">
                    <a:lumMod val="50000"/>
                  </a:schemeClr>
                </a:solidFill>
              </a:rPr>
              <a:t>Modelle</a:t>
            </a:r>
            <a:endParaRPr lang="de-DE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88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39750" y="574675"/>
            <a:ext cx="6840538" cy="431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200" dirty="0" smtClean="0">
                <a:solidFill>
                  <a:schemeClr val="accent1">
                    <a:lumMod val="50000"/>
                  </a:schemeClr>
                </a:solidFill>
              </a:rPr>
              <a:t>Konzeption eines PE-Controllings</a:t>
            </a:r>
            <a:endParaRPr lang="de-DE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539750" y="1412776"/>
            <a:ext cx="8424863" cy="14773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5-Ebenen-Modell nach 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</a:rPr>
              <a:t>Kirkpatrick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 und Philips</a:t>
            </a: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6876951" y="6504030"/>
            <a:ext cx="20162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000" dirty="0" smtClean="0">
                <a:solidFill>
                  <a:schemeClr val="tx2">
                    <a:lumMod val="50000"/>
                  </a:schemeClr>
                </a:solidFill>
              </a:rPr>
              <a:t>Philipps; </a:t>
            </a:r>
            <a:r>
              <a:rPr lang="de-DE" sz="1000" dirty="0" err="1" smtClean="0">
                <a:solidFill>
                  <a:schemeClr val="tx2">
                    <a:lumMod val="50000"/>
                  </a:schemeClr>
                </a:solidFill>
              </a:rPr>
              <a:t>Kirkpatick</a:t>
            </a:r>
            <a:r>
              <a:rPr lang="de-DE" sz="1000" dirty="0" smtClean="0">
                <a:solidFill>
                  <a:schemeClr val="tx2">
                    <a:lumMod val="50000"/>
                  </a:schemeClr>
                </a:solidFill>
              </a:rPr>
              <a:t> (1978)</a:t>
            </a:r>
            <a:endParaRPr lang="de-DE" sz="1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2551031" y="4653136"/>
            <a:ext cx="51173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</a:pPr>
            <a:r>
              <a:rPr lang="de-DE" sz="1300" dirty="0" smtClean="0">
                <a:solidFill>
                  <a:schemeClr val="tx2">
                    <a:lumMod val="50000"/>
                  </a:schemeClr>
                </a:solidFill>
              </a:rPr>
              <a:t>Hat das Training das Verhalten verändert (z. B. Verhalten beim Kunden, Umgang mit Excel, SAP-Prozesse, …)?</a:t>
            </a:r>
          </a:p>
        </p:txBody>
      </p:sp>
      <p:sp>
        <p:nvSpPr>
          <p:cNvPr id="43" name="Textfeld 42"/>
          <p:cNvSpPr txBox="1"/>
          <p:nvPr/>
        </p:nvSpPr>
        <p:spPr>
          <a:xfrm>
            <a:off x="2551327" y="4021377"/>
            <a:ext cx="396488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</a:pPr>
            <a:r>
              <a:rPr lang="de-DE" sz="1300" dirty="0" smtClean="0">
                <a:solidFill>
                  <a:schemeClr val="tx2">
                    <a:lumMod val="50000"/>
                  </a:schemeClr>
                </a:solidFill>
              </a:rPr>
              <a:t>Haben die Teilnehmer durch das Training etwas gelernt (z. B. Englische Grammatik, Excel-Formeln, …)?</a:t>
            </a:r>
          </a:p>
        </p:txBody>
      </p:sp>
      <p:sp>
        <p:nvSpPr>
          <p:cNvPr id="45" name="Textfeld 44"/>
          <p:cNvSpPr txBox="1"/>
          <p:nvPr/>
        </p:nvSpPr>
        <p:spPr>
          <a:xfrm>
            <a:off x="2545143" y="3481148"/>
            <a:ext cx="634803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</a:pPr>
            <a:r>
              <a:rPr lang="de-DE" sz="1300" dirty="0" smtClean="0">
                <a:solidFill>
                  <a:schemeClr val="tx2">
                    <a:lumMod val="50000"/>
                  </a:schemeClr>
                </a:solidFill>
              </a:rPr>
              <a:t>Waren die Teilnehmer des Training mit den Inhalten, dem Trainer, dem Ablauf, … zufrieden?</a:t>
            </a:r>
          </a:p>
        </p:txBody>
      </p:sp>
      <p:sp>
        <p:nvSpPr>
          <p:cNvPr id="47" name="Textfeld 46"/>
          <p:cNvSpPr txBox="1"/>
          <p:nvPr/>
        </p:nvSpPr>
        <p:spPr>
          <a:xfrm>
            <a:off x="2552824" y="5274345"/>
            <a:ext cx="54035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</a:pPr>
            <a:r>
              <a:rPr lang="de-DE" sz="1300" dirty="0" smtClean="0">
                <a:solidFill>
                  <a:schemeClr val="tx2">
                    <a:lumMod val="50000"/>
                  </a:schemeClr>
                </a:solidFill>
              </a:rPr>
              <a:t>Hat das Training sichtbar zur Erreichung von Ergebnissen geführt (z. B. Einsparungen, Umsatzsteigerung, …)?</a:t>
            </a:r>
          </a:p>
        </p:txBody>
      </p:sp>
      <p:cxnSp>
        <p:nvCxnSpPr>
          <p:cNvPr id="48" name="Gerade Verbindung 47"/>
          <p:cNvCxnSpPr/>
          <p:nvPr/>
        </p:nvCxnSpPr>
        <p:spPr>
          <a:xfrm>
            <a:off x="2551370" y="4584862"/>
            <a:ext cx="35276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48"/>
          <p:cNvCxnSpPr/>
          <p:nvPr/>
        </p:nvCxnSpPr>
        <p:spPr>
          <a:xfrm>
            <a:off x="2556545" y="3950081"/>
            <a:ext cx="35276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/>
          <p:nvPr/>
        </p:nvCxnSpPr>
        <p:spPr>
          <a:xfrm>
            <a:off x="2544492" y="3325689"/>
            <a:ext cx="35276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2551031" y="2848450"/>
            <a:ext cx="562136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</a:pPr>
            <a:r>
              <a:rPr lang="de-DE" sz="1300" dirty="0" smtClean="0">
                <a:solidFill>
                  <a:schemeClr val="tx2">
                    <a:lumMod val="50000"/>
                  </a:schemeClr>
                </a:solidFill>
              </a:rPr>
              <a:t>Welche Kosten sind im Zusammenhang mit der PE-Maßnahme entstanden?</a:t>
            </a:r>
          </a:p>
        </p:txBody>
      </p:sp>
      <p:cxnSp>
        <p:nvCxnSpPr>
          <p:cNvPr id="20" name="Gerade Verbindung 19"/>
          <p:cNvCxnSpPr/>
          <p:nvPr/>
        </p:nvCxnSpPr>
        <p:spPr>
          <a:xfrm>
            <a:off x="2548050" y="5204578"/>
            <a:ext cx="35276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6" name="Gruppieren 25"/>
          <p:cNvGrpSpPr/>
          <p:nvPr/>
        </p:nvGrpSpPr>
        <p:grpSpPr>
          <a:xfrm>
            <a:off x="539750" y="2598247"/>
            <a:ext cx="1907828" cy="3311632"/>
            <a:chOff x="4557293" y="398142"/>
            <a:chExt cx="1573626" cy="1620912"/>
          </a:xfrm>
        </p:grpSpPr>
        <p:sp>
          <p:nvSpPr>
            <p:cNvPr id="27" name="Rechteck 26"/>
            <p:cNvSpPr/>
            <p:nvPr/>
          </p:nvSpPr>
          <p:spPr>
            <a:xfrm>
              <a:off x="4557293" y="398142"/>
              <a:ext cx="1573626" cy="162091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8" name="Rechteck 27"/>
            <p:cNvSpPr/>
            <p:nvPr/>
          </p:nvSpPr>
          <p:spPr>
            <a:xfrm>
              <a:off x="4604484" y="453930"/>
              <a:ext cx="1475184" cy="2880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>
                  <a:solidFill>
                    <a:schemeClr val="tx2">
                      <a:lumMod val="50000"/>
                    </a:schemeClr>
                  </a:solidFill>
                </a:rPr>
                <a:t>Kosten</a:t>
              </a:r>
            </a:p>
          </p:txBody>
        </p:sp>
        <p:sp>
          <p:nvSpPr>
            <p:cNvPr id="29" name="Rechteck 28"/>
            <p:cNvSpPr/>
            <p:nvPr/>
          </p:nvSpPr>
          <p:spPr>
            <a:xfrm>
              <a:off x="4604460" y="761162"/>
              <a:ext cx="1475184" cy="2880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 smtClean="0">
                  <a:solidFill>
                    <a:schemeClr val="tx2">
                      <a:lumMod val="50000"/>
                    </a:schemeClr>
                  </a:solidFill>
                </a:rPr>
                <a:t>Zufriedenheit</a:t>
              </a:r>
              <a:endParaRPr lang="de-DE" sz="1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0" name="Rechteck 29"/>
            <p:cNvSpPr/>
            <p:nvPr/>
          </p:nvSpPr>
          <p:spPr>
            <a:xfrm>
              <a:off x="4604932" y="1067028"/>
              <a:ext cx="1475184" cy="2880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 smtClean="0">
                  <a:solidFill>
                    <a:schemeClr val="tx2">
                      <a:lumMod val="50000"/>
                    </a:schemeClr>
                  </a:solidFill>
                </a:rPr>
                <a:t>Lernen</a:t>
              </a:r>
              <a:endParaRPr lang="de-DE" sz="1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1" name="Rechteck 30"/>
            <p:cNvSpPr/>
            <p:nvPr/>
          </p:nvSpPr>
          <p:spPr>
            <a:xfrm>
              <a:off x="4604932" y="1375224"/>
              <a:ext cx="1475184" cy="2880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 smtClean="0">
                  <a:solidFill>
                    <a:schemeClr val="tx2">
                      <a:lumMod val="50000"/>
                    </a:schemeClr>
                  </a:solidFill>
                </a:rPr>
                <a:t>Transfer</a:t>
              </a:r>
              <a:endParaRPr lang="de-DE" sz="1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2" name="Rechteck 31"/>
            <p:cNvSpPr/>
            <p:nvPr/>
          </p:nvSpPr>
          <p:spPr>
            <a:xfrm>
              <a:off x="4604932" y="1681235"/>
              <a:ext cx="1475184" cy="2880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 smtClean="0">
                  <a:solidFill>
                    <a:schemeClr val="tx2">
                      <a:lumMod val="50000"/>
                    </a:schemeClr>
                  </a:solidFill>
                </a:rPr>
                <a:t>ROI</a:t>
              </a:r>
              <a:endParaRPr lang="de-DE" sz="1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5125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39750" y="574675"/>
            <a:ext cx="6840538" cy="431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200" dirty="0">
                <a:solidFill>
                  <a:schemeClr val="accent1">
                    <a:lumMod val="50000"/>
                  </a:schemeClr>
                </a:solidFill>
              </a:rPr>
              <a:t>Konzeption eines PE-Controllings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39750" y="1412776"/>
            <a:ext cx="8424863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Erste Ebene: Kosten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AutoShape 4" descr="data:image/jpeg;base64,/9j/4AAQSkZJRgABAQAAAQABAAD/2wCEAAkGBhQSERQSEhQSFRUWFRYYGBcXGBUUGBYXFRcVFRQXFhcYHCYfFxkkGxcXHy8gJCcpLCwsFx8xNTAqNSYrLCkBCQoKBQUFDQUFDSkYEhgpKSkpKSkpKSkpKSkpKSkpKSkpKSkpKSkpKSkpKSkpKSkpKSkpKSkpKSkpKSkpKSkpKf/AABEIAOEA4QMBIgACEQEDEQH/xAAcAAEAAgMBAQEAAAAAAAAAAAAABQYBBAcDAgj/xABEEAABAwEFBAcFBgMHBAMAAAABAAIRAwQFEiExBkFRYRMicYGRobEHMlJiwRRCcrLR8BUjgiQzc5KiwuEWNEPxRFNj/8QAFAEBAAAAAAAAAAAAAAAAAAAAAP/EABQRAQAAAAAAAAAAAAAAAAAAAAD/2gAMAwEAAhEDEQA/AO4oiICIiAiIgIiICIiAiIgIiICIiAiIgIiICIiAiIgIiICIiAiIgIiICIiAiIgIiICJKICIiAiIgIiICIiAiIgIiICIiAiIgIiICIiAiKIvK+XMqdGym5xgEuygTMa6nJBJ1awaJJhR1e9D90R26qIrXi6Ze2oO0LIvFu8O8Cg3vt9T4j5L6bb3/F5BaTbczjHaCPovRtrpnR7PEIN5lvfvI8F6C8XcAtNrgdCO4gr0hBti8TvC+m3jy81pwkIN7+IDgVkXg3mtAMTokEiLc3ivoWtvFRmBfMIJcWhvEL66UcR4qHwrGFBNByyoYFfQeeJQS6KJ6R3EoLS/iUEsii/tr+Kfb3fsIJRFGfxN3ALH8XPwhBKIov8AjXy+ayL7HwnxQSaKO/jTfhd5LZsdtbVBLDMGDyIgx5oNhFiVlB4W55FJ5bqGuI7QMlRWW6s8YyGnmRn6q+12y1w4g+ioTDhphojL6IKrdl41aloa97i8y4H4WtzBDRoBorhTvEsbOHwdBjw1UVZrJTZkxsGMzJJPjp3KB2n2kFMGmycW8cEEnf8At44RTowHuIGJ0OwyYkBWGwXmGMAd13AAEkAAkb9cpzXGbPXLnYic5nwXUrE5xpsLveIaT2xnCCedbKAInA474b1RO4ZSe1e7K9EtxHCBoIMEngqfeO09Kg4Ne7PkMUdqkLJamPaHswlrswQMkEnet/Wez08bnunQNY4kuPAD9V63NehrsbUDnBrhMGDHLmudbb1SXU2gHeZ3Zx55Kf2Wog2akXHMM4xvKC4Wy3imJNTsBaJPcvhl41PkP9J9Q5V232frAiSIjVe1O0OwgNMGYnlCC1NqPj/x+Meq1ad7B3uhr5JHVdIJBg5xGoKp+19tqtoOAqGDAMQDB1GW5amw9ueKJa0CGvOZnIQDHmg6ELQ7fTd5FebryA1ZU7mgjyKrlvvGqWwIAJEls6b+xfVgthDMJzwjylBZG25hE9b/AClZ/iFPXF4yPooRm0JDcmuA7clXLl2vqVrTU6Qw0tlrfhAMd5MjNB0BtvYfvt8V6faGnePEKFZfTAAIEfhQ3xROoZ4QgmscpKghbqBkgN7jCi6l+03Wn7OwvaQ0kkPcRIg4Ru0MoLh3L5LAomkzLOrWnkWkeYWrXvA9J0TK7sUT1msMcO8oJ80AvN9MBQ1OtX31GR+D9CvZ9Z8TjpHtxD65IPO+bZ0VJzydMgOJOgUl7PiTZMR1dVeTzOQ+ioN/Xq6s9oMYQJEGQZ+9zyXRNhaWGxUueN3i4oLAixCygwVz60ZFw4EiO9dCXPr1eBVqtO57vWUEcyq3FhkYomN4B3rUvO46Vf3xBIyeNWnd2jiFW7ZXLLU57fea6e0FoJHmrXZ7U2oAQYBb3ygpN47N1LM8YhLScnDQ/or6w9Ty8slsUqzXsNOqNBv3jd4LzqUcJygsOnDLcg5htET0z5+N3qY8lZfZ7ajgqsOgLXDliDgfyhWUbOWSq532lrhizxNn6L6seztnsxf9nNQtdhkvPwzGHIZZ70ELthT/AJbT83qD+ikdl3f2Znf+YqP2kfLQ0nfMeXqVv7NjDZ2zz9SgkH6R4fos0bPDZnMmI36TKg7dfTqVqYx0dG5ok7wTIBngpsP0QRe175s5HMbvRamwtQCm+THXPPc3ktnanOge0eoWjsW09G/8f+1qC0GmI1H79VqU2EOdvEHwXjbb4ZSLA+RjMA7h28lINrwCAYDhBHEFB4ObDCIj9FStm2/2qPkervVGRPJUvZMf23h1HfRBdnuwjPcM50H7hRB2rsxy6Sn35eoUvXo4gQfDt1UQNmLMcjZ6Xb12z4OQfP8AFqTpw1KZn5mg5d6rdntc26Wmeu4Eg64ssip217IWQU3O6EggEyKtWMhwLlVLiAFqYBud6AoOghuUzHBadRpbUxEmYz5kaenktxrjA4frmvm208QxAZj9wg9q14uDAQTJWhed8VOhfnHV1ynPI5rZr0w2nThwJIcSBBgSIB4HIqJvsEUXbtPCUEPdlQlgndIHYD/yu07HsixUMvuT4klcVuv+6B4z6ldx2dEWWh/hM/KEEkiwsoCg9qbI00S7CJkZwJ0I11U4oXaC30wOhcYJgyQYAnLtQcIq2zruDjLpIJOpjipOx2iqxhc3Nu/KQtnafZSgx7n0rQ5z3EuwYIA75yCm9jbu6WzljoAzBJ8MuKCuN2nfwbPHOfVTOyVt6atUbUOLEzLkWkHLhqq9tVsvUsj8WKmWE5AOGKObdy3/AGfXfXq2gPpsJY2cTjk0SNJ48kEhW2hNOo5hxZGN2Y70tG1ciAP9qbdbPVKL+mLeq4xIIOZ05qo1K0IJOpai92Jxk+nYrDdVaaYDcznI75GSozLeJ1Vw2KYXVMW6EEftC3HUEfCOcZlT9w20PphpPWbAPMbiqteNI06z2cHHw3KVuawmpTe5pIcOEhBL7RMH2cjm31C19j7JDHj5pHgFAVbU/NjnOInQmdFJ3Dav5gbnBOYCDG2tn9wc3fRSWzNrNWkA7N7RDufAqBvi2ONUteZwFwHf/wCl6XDanioXMEmMxuIQW+pRhp7D6KmbI0f7UT8jvMhTNXbDJzTTg5jI/wDCjLjtYpVA455EeMR6ILXaqTsLo96DHbGSqgsV6DSpQf2ub6kBWavtLRa4tqAgiOJyK+HbQ2d0daI7kFbrUr0wuaaNJ2IEEtcw6/1/RQ1x3Y+namtqZOBJIkGDhJgkGFfm3rSd95p7x+qr1hYHWouHxP3zx0I5ILBVOBpPJQlwbRGqXtqQCDu4HRSt51QWECNCctypFjbgfjnhMcN6C41GQ7Lw7VE3+/8AluHMLdZWMDOR9NVF34f5feg8Ltb/ACWdnqSu6XSyKFIcKbB/pC4fY2xSYPlHou72cdVv4R6BB9osogKu7W2bJlX4ThPYdPP1ViWne9DHRqN+UkdoEjzCDlG0FnhwfGRBH1+hUhdVOKTddOzU6rZr2ZtVjcU4ZExE84819UmACAIGgGuQ070FU2gs56QzJmNfD6K0XNNKk1rHFoDcoGXMntMrVtt2is9oxBoGZJBzGuXPcti1P6Om53y5R5eqCr7R3k+vWGJznQ6GjWADuHNWO7dlKDXY30+l4Nd7g7vvHtyUDs1ZsdqxHPAJ7zl+qtF+3x9npYxroOCCTY+mwR9mpAfKxn6Lao9A5stY1p4tGEjhIC53cftFqGqGVgwtLokAjDOQnPMK52rNuJog8spHDVBW76uLpbVm7C0+87XIawOMKy2GjYLJSdGM5EmS4kwoC7rz6Ws5pzynw18l7X8z+U7s+oQVy3jpnvqsbhGOMOpAIBbJ3lb+z9mPTNXvscGurVaToMtae8SrrRuVjSHNaJCCmbV7J161ZzqDAZicwMz2rz2c2erWQGraejawnCBixOcTlAAn1VntlR3TP6zgBGhymAqttfanlwBcThYSJOmZ/QIPLae6MD8QGRUTREELo5sjbTZ2He5oPkomhs30dRr3AOAIy4ndPegrO3NndS6KoQ4YmAZgiY0VTFvXfKpbUaOlo0qnJ3W/MCou13JYj71jpSeAA/LCDjLbepGyW/Q810ipsddrj1qBYOLXPyVDoXPSrW7oqM06GPVxlwYPeceZ+oQbO0toIcx7SQ17BIBMSMjkohlomAuk39sZZq1JtOnVbTDNCSXEjnK5xbbodQrBodjYT1XREweG5BK2p9SlTaQco4AqCtt8PqdV0RyELpNK4m2izYXODThGHLU9vguc3pszWs5JeBhJycCDO8IJ+yU56IfgHjAXc2hcXuqlNag3/wDSmP8AUF2hBlFhZQF8Vmy0jiD6L7WCg5tQfhMbj+/VRe1NYiicJIJIgg57z9FO1LFiEmRhLx4FU++bxxHA7VrvHKEFhu6salNjiMy0E9sQfNa991Ip4fiIH1K0rnvNrGYcyvi9raHkQMhPKDl+iBssYrE/FIHd+ypnae73V6WBvvB2W7koCwPhzQMs1dDaGZNc5ocdJIE9iDllo2HtrHSKFRw4tEjyXT7MeqAdY7FI9PULcGI4fUcJ1hQ963m2iCJBeRAA3dqCs3MyLXloek8Nyn73bNF/Z6EFRNz0x0ocTnn5hWC2WXEwsmMQInXXegpNw3jgtw4EALrFG0ZKD2fu+yWYz0bnv+N+EnuGgW5tDtTSpUv5VMdI6Q2WgBsauP0HNB5WuDVcefaPdVL2zycf8P6lWqwv6RgfvIafECVA7S3DWtNQMpNJloBdoGiTqSgltgryD7M1s5tyU9eFQBoOvWHqtDZXYL7NTh9aSczhGQ7yvq+Xsp1RQD8Ty3EREQJETnqeCDFsvMta5zQXYQTA+9A071Vam3rx/e2G1M5hrj6tAVhdUABmANSdIH0WvZ72Y53Urtj5ag/VBBD2iWZ2RFVp4FuvgSorY2tNrJ+V2XgrhtRbgbLUOIkYc5OLfxKpOwlYG0E/I7zLUHQbdU6oJ/fFQVosbXHCQNZCk8U5k7t683WYGM9+7PLeg8qlRzYDS4ZDKSq5tXaHODAST29qtVtwuqOc2YnLsAgKo7SDrsHZ5uQTFxD+1UP8Vnquwrkmy7ZttD8c+AJXW0BERAXxVqhoLnEADUr7UbtE2bPU7AfBwQV6tTx9VjgJLjnG8k6SPVUjaDYG2vql9NrHA8HNBPdKs1GkIkz4/uF902kRD3dmvgUFYuDZW2U6k1qLg0anI+S175GCs4btVdje1SnEukfvVQN42BtWtJOWsct4QY2Np0y/pqjS7CYaIyn4jOscFtbWuF5VxZWuFFlIY31C3EXOPuNa0ZxxMrcvN5NmApEUzTbLS1od1QJLYdlB1lUCz7S1mWh1TqOc4BpkQMjlocigxfVy1bGY+1F7YJhj6oyGkg5eq1LstmLU5881bbdsvVtdYG0vpUqTRn0Zc9zgM4ALclWbwuiky0Fll6RzZgY9Sd+QGkoJWz23CQQcwp23X0aQpuIBDxPCCDmva6PZtTc1jqtd4fElrcOEHhJzK3NsNhH1KDW2Ylzmn7xAy5cUEMzaphglp8QV4XheQqlhE9WfOFX7VsheFEEuouIGpbDvReFitp0MgjUHVB0i47RFHNpLWzJEZAcV6uvWk73XjxUTsfWqVGVGtY5zd5AyEg71RLfePR1XsIMtcQg6dQtfzntBKgLvZitT6hcSZeJO/Qa79FTqd/cyPJSVgvcZEcQgvVpoBzXNcJDgQRyKgquxFkJ/uCPw1Hj1JXxft8Gm9paYa5oIGUcCtJm1Lt+E/vtQe7tg7PGTrQ0Tpja4d4LZWrs7ZRTrucJwxAngSNVsDaSdw8Vm7qgJDeOSDevyqRRcGmDG7LgvDZq8C+mGvPWaYk7+BWL0tI6zCesDByyyK0rM8NIjv7EE7WME96rd+GatMfh/NKn318QGYkRvGc6KBvT+/aDuw+WaCw7Gf99R/q/I5dXXJ9jP+/pf1+TCusICIiAtK+GzQqfgPlmt1a9vbNKoOLHehQc5vIzZ6g+R3oT9Fzey35Us9aWuOGes2ThI3iPqulOdiY5m8g59oWlQ2QsUfzWPqP3uLi3yGgQS0h7PlcBHYQqzdlocLQ0OOUuZ6gfRWjq4YEQAB2AZD0VYogGsCP8A7J88ggslUdR44sd+Url9VvXC6rhmRyI8iFULu2Or13tcG4Wg6u0PJBcGVIyVGomLUz/EI8yFeCwiRw+ioz2RaByqn8yC+UDuOUbwvqleDTkyoCeAcD5SvmQqfU9nDHOL22io15OKRTaQDyh4KC9MvB4GRz5qnbQNZaLQ3C0NeQQ6MpI488lZ7O2GtaXFxDQC45YiAATHE696otrvQfbZZ7ragk8TkDHLVBfNnbWbNSFNjARqZOriMyvevTslaTVslI8TDZJ7oWqw6xO9Q1uvytSqFrbJXqsy67Biz3iANyCUtGy11v8A/juaflLh9VRKFzUq1uNOiHU6OLeZcGN949p3DmFYf+uafu1KNopE8aZH1UXss7FaXO0kO8JCC37QbB2e006baNZtLAIzl09plVWv7Ia49y00Hd5b9Fb3v1zAA7l8MqT7rj3QUFGqezO3tzAY78L2nyJlR92Mrmu2i1uKoH4YGeYmc+UFdFtlqe2m+HH3XehzVS2KdhqvqNzdoOUnj3IPPbKx16NVpcwy5omM8wo27LdieAeK6dbb4rOpuG+CBoRMKivuPDXbUYOq6CRwKDz2lpdFDgDhO9Q1318VSnnP/AXTq9Wm+l9neGvZzBnnBCodqu6lStWGiCGg7zOeEzHJBZ9hRN4M5MqH/TH1XVlyj2anFeDz8NJ8f5mgrq6AiIgwsObIjisogoW1l3mhh+z0a9RxzJgljRwkCZVVqbSPYevRqA85HqF2dYcwHUA9uaDgd6bUVqgLKTejB1PvOjgDuUfYaNsc4BjS8zpBnyX6FN3UtTTp/wCVv6L1p0Gt91oHYAPRBz+7rHa20sdoo9GQM4c1wj4sjIPEFelO3kaOIV2vK7mV6bqVScLtYJB8QqhX9ldL/wAdeszlkfSEEfbbxp0mF73BoA1n04lU2yXzSqVcWIAl2U8zKudb2QYjLrSXfiaT6uUhdvsps9Mg1D0kZxAaMtJQatOplu1VX/6xqNqlppsIBMxIP1Vrv66a9KpFCz1KtOAcQc2Z5DVVWzezW12lzqhmhmYDyRzgACe9BZ3VG1KeU4XNzExk7s01VBvKwik9zWzDXZb8jors+66lhs7G2h7IyZjmZIkjnpyVYvCi+0WgCzBtRz8OhyyGc+CC3WJ002nTIHxaF5PvKm10OqNB55ea+qbH0gGVG4XAAEDMSBBAO8KmbTW1rK0OncchMZDVBbb4tQfQc1jpmBEzOY3BRlxWLBV/pPqFB2e/aBABcQR2t9VP3Ja2PccNQOy79QgmbZZWva5js2uEEZjIjPTRQB2Hs33Onp/gqn/cCfNWC2UXmm/oiA8ggE5gHcVACy3kzSrZKv4g5h/KPVBqXxs+6hSLm2m0lu9j3S0zumfovPYVubzyb9Vm+G2+vTNF9CmASCXMqNOQ1yxea+9g6OHphwwD8yC1tkeC16Fhms1m5x8Bv/VZva8m2dmMgkSMhC9aVXE0Pa7mCOBH6INSpT6rjzVStpi0O5YvIK51WdXvVHvWpFWoeGNBb/ZFYiatev8AdDRTHMkhx/KPFdRVd2Cuj7PYaTSIc8dI7tfmB3NgdysSAiIgIiwgyiwsoMLKIgLELKICLCygxCQsog8bRZGVBD2tcODgHDzXhZLmo0nF9OlTY45S1oHotxEENtBsuy14cb6jcMxgIAz3xGqibB7NKDH4qjn1uTvqZz8lcFhBAV9g7E7Wgwdkj6rWoezyy0iX0muY4iJ1y1IjuCtCIOWWraB1JxD6FYAEwSIMbiZiMl5t2voHXpGnm2fRdXc0HVaNpuKz1Pfo0ndrGz4wg5xXv+g5jgHtnCdcjodARqtHYeqXCqSzDBbvzIOLMroFf2fWJxkUsP4XOHlJC27HszSo0nso9Vz2kYz1iJ08OCDnm2NYCgS6QMQHrpzXnsjezXM6MGQ3SeH/AB9VKWn2U1Tl07XtnR2MRzjMKWuz2X0KQxY6nSfE2GgH8MGR2oI60EbtFVLuuz7VeDaWrXVJd+BpxO8QI71K3oLdQe5ps5e0Ew8McQRxBapH2W3O7p69pqNIdGHMEZvMmJ5DzQdLaFlEQEREBERAREQEREBERAREQEREBERAREQEREBERAREQEREBERAREQEREBERAREQEREBERAREQEREBERAREQEREBERAREQEREBERAREQEREBERAREQEREBERAREQEREBERAREQEREBERAREQEREBERAREQERE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7" name="AutoShape 7" descr="https://encrypted-tbn2.gstatic.com/images?q=tbn:ANd9GcQ1U15kXEpk5o5ewaizZnTL2valctIlhl1djf_tRxlFiWk9TEQX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2843808" y="3281727"/>
            <a:ext cx="252716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</a:rPr>
              <a:t>Bildungsbudget gesamt</a:t>
            </a: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</a:rPr>
              <a:t>Bildungsbudget pro MA</a:t>
            </a: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</a:pPr>
            <a:r>
              <a:rPr lang="de-DE" sz="1400" dirty="0">
                <a:solidFill>
                  <a:schemeClr val="tx2">
                    <a:lumMod val="50000"/>
                  </a:schemeClr>
                </a:solidFill>
              </a:rPr>
              <a:t>Lohnausfallkosten</a:t>
            </a: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</a:pPr>
            <a:r>
              <a:rPr lang="de-DE" sz="1400" dirty="0">
                <a:solidFill>
                  <a:schemeClr val="tx2">
                    <a:lumMod val="50000"/>
                  </a:schemeClr>
                </a:solidFill>
              </a:rPr>
              <a:t>Kosten je </a:t>
            </a: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</a:rPr>
              <a:t>Seminar</a:t>
            </a: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</a:rPr>
              <a:t>Kosten pro MA</a:t>
            </a:r>
            <a:endParaRPr lang="de-DE" sz="1400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</a:rPr>
              <a:t>Organisationskosten</a:t>
            </a: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</a:rPr>
              <a:t>Weiterbildungstage pro MA</a:t>
            </a: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</a:rPr>
              <a:t>Teilnehmer pro Seminar</a:t>
            </a: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</a:rPr>
              <a:t>Anteil bestimmter Seminare</a:t>
            </a: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</a:rPr>
              <a:t>…</a:t>
            </a:r>
            <a:endParaRPr lang="de-DE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8" name="Gruppieren 7"/>
          <p:cNvGrpSpPr/>
          <p:nvPr/>
        </p:nvGrpSpPr>
        <p:grpSpPr>
          <a:xfrm>
            <a:off x="539750" y="2598247"/>
            <a:ext cx="1907828" cy="3311632"/>
            <a:chOff x="4557293" y="398142"/>
            <a:chExt cx="1573626" cy="1620912"/>
          </a:xfrm>
        </p:grpSpPr>
        <p:sp>
          <p:nvSpPr>
            <p:cNvPr id="9" name="Rechteck 8"/>
            <p:cNvSpPr/>
            <p:nvPr/>
          </p:nvSpPr>
          <p:spPr>
            <a:xfrm>
              <a:off x="4557293" y="398142"/>
              <a:ext cx="1573626" cy="162091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0" name="Rechteck 9"/>
            <p:cNvSpPr/>
            <p:nvPr/>
          </p:nvSpPr>
          <p:spPr>
            <a:xfrm>
              <a:off x="4604484" y="453930"/>
              <a:ext cx="1475184" cy="2880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b="1" dirty="0" smtClean="0">
                  <a:solidFill>
                    <a:schemeClr val="tx2">
                      <a:lumMod val="50000"/>
                    </a:schemeClr>
                  </a:solidFill>
                </a:rPr>
                <a:t>Kosten</a:t>
              </a:r>
              <a:endParaRPr lang="de-DE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1" name="Rechteck 10"/>
            <p:cNvSpPr/>
            <p:nvPr/>
          </p:nvSpPr>
          <p:spPr>
            <a:xfrm>
              <a:off x="4604460" y="761162"/>
              <a:ext cx="1475184" cy="2880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 smtClean="0">
                  <a:solidFill>
                    <a:schemeClr val="tx2">
                      <a:lumMod val="50000"/>
                    </a:schemeClr>
                  </a:solidFill>
                </a:rPr>
                <a:t>Zufriedenheit</a:t>
              </a:r>
              <a:endParaRPr lang="de-DE" sz="1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3" name="Rechteck 12"/>
            <p:cNvSpPr/>
            <p:nvPr/>
          </p:nvSpPr>
          <p:spPr>
            <a:xfrm>
              <a:off x="4604932" y="1067028"/>
              <a:ext cx="1475184" cy="2880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 smtClean="0">
                  <a:solidFill>
                    <a:schemeClr val="tx2">
                      <a:lumMod val="50000"/>
                    </a:schemeClr>
                  </a:solidFill>
                </a:rPr>
                <a:t>Lernen</a:t>
              </a:r>
              <a:endParaRPr lang="de-DE" sz="1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4" name="Rechteck 13"/>
            <p:cNvSpPr/>
            <p:nvPr/>
          </p:nvSpPr>
          <p:spPr>
            <a:xfrm>
              <a:off x="4604932" y="1375224"/>
              <a:ext cx="1475184" cy="2880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 smtClean="0">
                  <a:solidFill>
                    <a:schemeClr val="tx2">
                      <a:lumMod val="50000"/>
                    </a:schemeClr>
                  </a:solidFill>
                </a:rPr>
                <a:t>Transfer</a:t>
              </a:r>
              <a:endParaRPr lang="de-DE" sz="1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5" name="Rechteck 14"/>
            <p:cNvSpPr/>
            <p:nvPr/>
          </p:nvSpPr>
          <p:spPr>
            <a:xfrm>
              <a:off x="4604932" y="1681235"/>
              <a:ext cx="1475184" cy="2880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 smtClean="0">
                  <a:solidFill>
                    <a:schemeClr val="tx2">
                      <a:lumMod val="50000"/>
                    </a:schemeClr>
                  </a:solidFill>
                </a:rPr>
                <a:t>ROI</a:t>
              </a:r>
              <a:endParaRPr lang="de-DE" sz="1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6" name="New Tabl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779351"/>
              </p:ext>
            </p:extLst>
          </p:nvPr>
        </p:nvGraphicFramePr>
        <p:xfrm>
          <a:off x="5868144" y="3645023"/>
          <a:ext cx="2649894" cy="1192971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324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49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033">
                <a:tc>
                  <a:txBody>
                    <a:bodyPr/>
                    <a:lstStyle/>
                    <a:p>
                      <a:pPr algn="l"/>
                      <a:endParaRPr sz="1000" b="1" dirty="0">
                        <a:solidFill>
                          <a:srgbClr val="0F283E"/>
                        </a:solidFill>
                        <a:latin typeface="Open Sans Light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000" dirty="0" err="1"/>
                        <a:t>Alle</a:t>
                      </a:r>
                      <a:r>
                        <a:rPr sz="1000" dirty="0"/>
                        <a:t> </a:t>
                      </a:r>
                      <a:r>
                        <a:rPr sz="1000" dirty="0" err="1"/>
                        <a:t>Branchen</a:t>
                      </a:r>
                      <a:endParaRPr sz="1000" b="1" dirty="0">
                        <a:solidFill>
                          <a:srgbClr val="0F283E"/>
                        </a:solidFill>
                        <a:latin typeface="Open Sans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646">
                <a:tc>
                  <a:txBody>
                    <a:bodyPr/>
                    <a:lstStyle/>
                    <a:p>
                      <a:pPr algn="ctr"/>
                      <a:r>
                        <a:rPr sz="1000" dirty="0" err="1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Direkte</a:t>
                      </a:r>
                      <a:r>
                        <a:rPr sz="1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sz="1000" dirty="0" err="1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Kosten</a:t>
                      </a:r>
                      <a:endParaRPr sz="1000" dirty="0">
                        <a:solidFill>
                          <a:schemeClr val="tx2">
                            <a:lumMod val="50000"/>
                          </a:schemeClr>
                        </a:solidFill>
                        <a:latin typeface="Open Sans Light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629</a:t>
                      </a:r>
                      <a:endParaRPr sz="1000" dirty="0">
                        <a:solidFill>
                          <a:schemeClr val="tx2">
                            <a:lumMod val="50000"/>
                          </a:schemeClr>
                        </a:solidFill>
                        <a:latin typeface="Open Sans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646">
                <a:tc>
                  <a:txBody>
                    <a:bodyPr/>
                    <a:lstStyle/>
                    <a:p>
                      <a:pPr algn="ctr"/>
                      <a:r>
                        <a:rPr sz="1000" dirty="0" err="1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Indirekte</a:t>
                      </a:r>
                      <a:r>
                        <a:rPr sz="1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sz="1000" dirty="0" err="1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Kosten</a:t>
                      </a:r>
                      <a:endParaRPr sz="1000" dirty="0">
                        <a:solidFill>
                          <a:schemeClr val="tx2">
                            <a:lumMod val="50000"/>
                          </a:schemeClr>
                        </a:solidFill>
                        <a:latin typeface="Open Sans Light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608</a:t>
                      </a:r>
                      <a:endParaRPr sz="1000" dirty="0">
                        <a:solidFill>
                          <a:schemeClr val="tx2">
                            <a:lumMod val="50000"/>
                          </a:schemeClr>
                        </a:solidFill>
                        <a:latin typeface="Open Sans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646">
                <a:tc>
                  <a:txBody>
                    <a:bodyPr/>
                    <a:lstStyle/>
                    <a:p>
                      <a:pPr algn="ctr"/>
                      <a:r>
                        <a:rPr sz="1000" b="1" dirty="0" err="1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Gesamkosten</a:t>
                      </a:r>
                      <a:endParaRPr sz="10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Open Sans Light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0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1236</a:t>
                      </a:r>
                      <a:endParaRPr sz="10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Open Sans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893058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326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4139952" y="1988840"/>
            <a:ext cx="4104456" cy="4392488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539750" y="574675"/>
            <a:ext cx="6840538" cy="431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200" dirty="0">
                <a:solidFill>
                  <a:schemeClr val="accent1">
                    <a:lumMod val="50000"/>
                  </a:schemeClr>
                </a:solidFill>
              </a:rPr>
              <a:t>Konzeption eines PE-Controllings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39750" y="1412776"/>
            <a:ext cx="8424863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Controlling der Zufriedenheit: Fragebogen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211327"/>
              </p:ext>
            </p:extLst>
          </p:nvPr>
        </p:nvGraphicFramePr>
        <p:xfrm>
          <a:off x="4348634" y="2204864"/>
          <a:ext cx="3700937" cy="28803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72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88032">
                <a:tc gridSpan="7">
                  <a:txBody>
                    <a:bodyPr/>
                    <a:lstStyle/>
                    <a:p>
                      <a:r>
                        <a:rPr lang="de-DE" sz="1100" dirty="0" smtClean="0"/>
                        <a:t>I. Auswahl und Aufbereitung der Seminarinhalte</a:t>
                      </a:r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1200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Strukturierung</a:t>
                      </a:r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160"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Skript</a:t>
                      </a:r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288"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Stoffmenge</a:t>
                      </a:r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440"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Praxisbezug</a:t>
                      </a:r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592">
                <a:tc gridSpan="7">
                  <a:txBody>
                    <a:bodyPr/>
                    <a:lstStyle/>
                    <a:p>
                      <a:r>
                        <a:rPr lang="de-DE" sz="1100" b="1" dirty="0" smtClean="0"/>
                        <a:t>II. Vermittlung der Stoffinhalte</a:t>
                      </a:r>
                      <a:endParaRPr lang="de-DE" sz="1100" b="1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1200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sz="1200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sz="1200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sz="1200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sz="1200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3729"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Medieneinsatz</a:t>
                      </a:r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3729"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Tempo der Präsentation</a:t>
                      </a:r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3729"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Gelegenheit zur Mitarbeit</a:t>
                      </a:r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448">
                <a:tc gridSpan="7">
                  <a:txBody>
                    <a:bodyPr/>
                    <a:lstStyle/>
                    <a:p>
                      <a:r>
                        <a:rPr lang="de-DE" sz="1100" b="1" dirty="0" smtClean="0"/>
                        <a:t>III. Dozentenpersönlichkeit</a:t>
                      </a:r>
                      <a:endParaRPr lang="de-DE" sz="1100" b="1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1200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sz="1200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sz="1200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sz="1200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sz="1200" b="1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3729"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Fachkompetenz</a:t>
                      </a:r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3729"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Vortragsweise</a:t>
                      </a:r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3729"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Stoffvermittlung</a:t>
                      </a:r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448">
                <a:tc>
                  <a:txBody>
                    <a:bodyPr/>
                    <a:lstStyle/>
                    <a:p>
                      <a:r>
                        <a:rPr lang="de-DE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IV. Gesamteindruck</a:t>
                      </a:r>
                      <a:endParaRPr lang="de-DE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25" name="Textfeld 24"/>
          <p:cNvSpPr txBox="1"/>
          <p:nvPr/>
        </p:nvSpPr>
        <p:spPr>
          <a:xfrm>
            <a:off x="4355976" y="5230117"/>
            <a:ext cx="3717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solidFill>
                  <a:schemeClr val="tx2">
                    <a:lumMod val="50000"/>
                  </a:schemeClr>
                </a:solidFill>
              </a:rPr>
              <a:t>Was müsste aus Ihrer Sicht an der Veranstaltung verbessert werden?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4355976" y="5903422"/>
            <a:ext cx="2880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solidFill>
                  <a:schemeClr val="tx2">
                    <a:lumMod val="50000"/>
                  </a:schemeClr>
                </a:solidFill>
              </a:rPr>
              <a:t>Was fanden Sie besonders positiv?</a:t>
            </a:r>
            <a:endParaRPr lang="de-DE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39750" y="2598247"/>
            <a:ext cx="1907828" cy="3311632"/>
            <a:chOff x="4557293" y="398142"/>
            <a:chExt cx="1573626" cy="1620912"/>
          </a:xfrm>
        </p:grpSpPr>
        <p:sp>
          <p:nvSpPr>
            <p:cNvPr id="11" name="Rechteck 10"/>
            <p:cNvSpPr/>
            <p:nvPr/>
          </p:nvSpPr>
          <p:spPr>
            <a:xfrm>
              <a:off x="4557293" y="398142"/>
              <a:ext cx="1573626" cy="162091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3" name="Rechteck 12"/>
            <p:cNvSpPr/>
            <p:nvPr/>
          </p:nvSpPr>
          <p:spPr>
            <a:xfrm>
              <a:off x="4604484" y="453930"/>
              <a:ext cx="1475184" cy="2880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>
                  <a:solidFill>
                    <a:schemeClr val="tx2">
                      <a:lumMod val="50000"/>
                    </a:schemeClr>
                  </a:solidFill>
                </a:rPr>
                <a:t>Kosten</a:t>
              </a:r>
            </a:p>
          </p:txBody>
        </p:sp>
        <p:sp>
          <p:nvSpPr>
            <p:cNvPr id="14" name="Rechteck 13"/>
            <p:cNvSpPr/>
            <p:nvPr/>
          </p:nvSpPr>
          <p:spPr>
            <a:xfrm>
              <a:off x="4604460" y="761162"/>
              <a:ext cx="1475184" cy="2880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b="1" dirty="0">
                  <a:solidFill>
                    <a:schemeClr val="tx2">
                      <a:lumMod val="50000"/>
                    </a:schemeClr>
                  </a:solidFill>
                </a:rPr>
                <a:t>Zufriedenheit</a:t>
              </a:r>
            </a:p>
          </p:txBody>
        </p:sp>
        <p:sp>
          <p:nvSpPr>
            <p:cNvPr id="15" name="Rechteck 14"/>
            <p:cNvSpPr/>
            <p:nvPr/>
          </p:nvSpPr>
          <p:spPr>
            <a:xfrm>
              <a:off x="4604932" y="1067028"/>
              <a:ext cx="1475184" cy="2880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 smtClean="0">
                  <a:solidFill>
                    <a:schemeClr val="tx2">
                      <a:lumMod val="50000"/>
                    </a:schemeClr>
                  </a:solidFill>
                </a:rPr>
                <a:t>Lernen</a:t>
              </a:r>
              <a:endParaRPr lang="de-DE" sz="1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6" name="Rechteck 15"/>
            <p:cNvSpPr/>
            <p:nvPr/>
          </p:nvSpPr>
          <p:spPr>
            <a:xfrm>
              <a:off x="4604932" y="1375224"/>
              <a:ext cx="1475184" cy="2880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 smtClean="0">
                  <a:solidFill>
                    <a:schemeClr val="tx2">
                      <a:lumMod val="50000"/>
                    </a:schemeClr>
                  </a:solidFill>
                </a:rPr>
                <a:t>Transfer</a:t>
              </a:r>
              <a:endParaRPr lang="de-DE" sz="1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8" name="Rechteck 17"/>
            <p:cNvSpPr/>
            <p:nvPr/>
          </p:nvSpPr>
          <p:spPr>
            <a:xfrm>
              <a:off x="4604932" y="1681235"/>
              <a:ext cx="1475184" cy="2880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 smtClean="0">
                  <a:solidFill>
                    <a:schemeClr val="tx2">
                      <a:lumMod val="50000"/>
                    </a:schemeClr>
                  </a:solidFill>
                </a:rPr>
                <a:t>ROI</a:t>
              </a:r>
              <a:endParaRPr lang="de-DE" sz="1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023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39750" y="574675"/>
            <a:ext cx="6840538" cy="431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200" dirty="0">
                <a:solidFill>
                  <a:schemeClr val="accent1">
                    <a:lumMod val="50000"/>
                  </a:schemeClr>
                </a:solidFill>
              </a:rPr>
              <a:t>Konzeption eines PE-Controllings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39750" y="1412776"/>
            <a:ext cx="8424863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Controlling der Lernergebnisse: Evaluation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09" r="2015"/>
          <a:stretch/>
        </p:blipFill>
        <p:spPr bwMode="auto">
          <a:xfrm>
            <a:off x="2915816" y="3098260"/>
            <a:ext cx="1685711" cy="12637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2959549" y="2712636"/>
            <a:ext cx="15698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solidFill>
                  <a:schemeClr val="tx2">
                    <a:lumMod val="50000"/>
                  </a:schemeClr>
                </a:solidFill>
              </a:rPr>
              <a:t>Kognitive Ergebnisse</a:t>
            </a:r>
            <a:endParaRPr lang="de-DE" sz="1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3903" y="3730122"/>
            <a:ext cx="1690200" cy="12660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feld 8"/>
          <p:cNvSpPr txBox="1"/>
          <p:nvPr/>
        </p:nvSpPr>
        <p:spPr>
          <a:xfrm>
            <a:off x="4825658" y="3347366"/>
            <a:ext cx="18578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solidFill>
                  <a:schemeClr val="tx2">
                    <a:lumMod val="50000"/>
                  </a:schemeClr>
                </a:solidFill>
              </a:rPr>
              <a:t>Verbesserte Fertigkeiten</a:t>
            </a:r>
            <a:endParaRPr lang="de-DE" sz="1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1" t="5826" r="1605"/>
          <a:stretch/>
        </p:blipFill>
        <p:spPr bwMode="auto">
          <a:xfrm>
            <a:off x="6865794" y="4541645"/>
            <a:ext cx="1685724" cy="12636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feld 10"/>
          <p:cNvSpPr txBox="1"/>
          <p:nvPr/>
        </p:nvSpPr>
        <p:spPr>
          <a:xfrm>
            <a:off x="6721694" y="4218738"/>
            <a:ext cx="20162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solidFill>
                  <a:schemeClr val="tx2">
                    <a:lumMod val="50000"/>
                  </a:schemeClr>
                </a:solidFill>
              </a:rPr>
              <a:t>Affektive Verbesserungen</a:t>
            </a:r>
            <a:endParaRPr lang="de-DE" sz="1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22" name="Gruppieren 21"/>
          <p:cNvGrpSpPr/>
          <p:nvPr/>
        </p:nvGrpSpPr>
        <p:grpSpPr>
          <a:xfrm>
            <a:off x="539750" y="2598247"/>
            <a:ext cx="1907828" cy="3311632"/>
            <a:chOff x="4557293" y="398142"/>
            <a:chExt cx="1573626" cy="1620912"/>
          </a:xfrm>
        </p:grpSpPr>
        <p:sp>
          <p:nvSpPr>
            <p:cNvPr id="23" name="Rechteck 22"/>
            <p:cNvSpPr/>
            <p:nvPr/>
          </p:nvSpPr>
          <p:spPr>
            <a:xfrm>
              <a:off x="4557293" y="398142"/>
              <a:ext cx="1573626" cy="162091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4" name="Rechteck 23"/>
            <p:cNvSpPr/>
            <p:nvPr/>
          </p:nvSpPr>
          <p:spPr>
            <a:xfrm>
              <a:off x="4604484" y="453930"/>
              <a:ext cx="1475184" cy="2880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>
                  <a:solidFill>
                    <a:schemeClr val="tx2">
                      <a:lumMod val="50000"/>
                    </a:schemeClr>
                  </a:solidFill>
                </a:rPr>
                <a:t>Kosten</a:t>
              </a:r>
            </a:p>
          </p:txBody>
        </p:sp>
        <p:sp>
          <p:nvSpPr>
            <p:cNvPr id="25" name="Rechteck 24"/>
            <p:cNvSpPr/>
            <p:nvPr/>
          </p:nvSpPr>
          <p:spPr>
            <a:xfrm>
              <a:off x="4604460" y="761162"/>
              <a:ext cx="1475184" cy="2880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>
                  <a:solidFill>
                    <a:schemeClr val="tx2">
                      <a:lumMod val="50000"/>
                    </a:schemeClr>
                  </a:solidFill>
                </a:rPr>
                <a:t>Zufriedenheit</a:t>
              </a:r>
            </a:p>
          </p:txBody>
        </p:sp>
        <p:sp>
          <p:nvSpPr>
            <p:cNvPr id="26" name="Rechteck 25"/>
            <p:cNvSpPr/>
            <p:nvPr/>
          </p:nvSpPr>
          <p:spPr>
            <a:xfrm>
              <a:off x="4604932" y="1067028"/>
              <a:ext cx="1475184" cy="2880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b="1" dirty="0">
                  <a:solidFill>
                    <a:schemeClr val="tx2">
                      <a:lumMod val="50000"/>
                    </a:schemeClr>
                  </a:solidFill>
                </a:rPr>
                <a:t>Lernen</a:t>
              </a:r>
            </a:p>
          </p:txBody>
        </p:sp>
        <p:sp>
          <p:nvSpPr>
            <p:cNvPr id="27" name="Rechteck 26"/>
            <p:cNvSpPr/>
            <p:nvPr/>
          </p:nvSpPr>
          <p:spPr>
            <a:xfrm>
              <a:off x="4604932" y="1375224"/>
              <a:ext cx="1475184" cy="2880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 smtClean="0">
                  <a:solidFill>
                    <a:schemeClr val="tx2">
                      <a:lumMod val="50000"/>
                    </a:schemeClr>
                  </a:solidFill>
                </a:rPr>
                <a:t>Transfer</a:t>
              </a:r>
              <a:endParaRPr lang="de-DE" sz="1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8" name="Rechteck 27"/>
            <p:cNvSpPr/>
            <p:nvPr/>
          </p:nvSpPr>
          <p:spPr>
            <a:xfrm>
              <a:off x="4604932" y="1681235"/>
              <a:ext cx="1475184" cy="2880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 smtClean="0">
                  <a:solidFill>
                    <a:schemeClr val="tx2">
                      <a:lumMod val="50000"/>
                    </a:schemeClr>
                  </a:solidFill>
                </a:rPr>
                <a:t>ROI</a:t>
              </a:r>
              <a:endParaRPr lang="de-DE" sz="1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0934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39750" y="574675"/>
            <a:ext cx="6840538" cy="431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200" dirty="0">
                <a:solidFill>
                  <a:schemeClr val="accent1">
                    <a:lumMod val="50000"/>
                  </a:schemeClr>
                </a:solidFill>
              </a:rPr>
              <a:t>Konzeption eines PE-Controllings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39750" y="1412776"/>
            <a:ext cx="8424863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Controlling des Transfers: Fremdbeobachtung / -beurteilung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9127" y="2645369"/>
            <a:ext cx="3141265" cy="17591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1117" y="3789040"/>
            <a:ext cx="2619375" cy="1743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uppieren 7"/>
          <p:cNvGrpSpPr/>
          <p:nvPr/>
        </p:nvGrpSpPr>
        <p:grpSpPr>
          <a:xfrm>
            <a:off x="539750" y="2598247"/>
            <a:ext cx="1907828" cy="3311632"/>
            <a:chOff x="4557293" y="398142"/>
            <a:chExt cx="1573626" cy="1620912"/>
          </a:xfrm>
        </p:grpSpPr>
        <p:sp>
          <p:nvSpPr>
            <p:cNvPr id="9" name="Rechteck 8"/>
            <p:cNvSpPr/>
            <p:nvPr/>
          </p:nvSpPr>
          <p:spPr>
            <a:xfrm>
              <a:off x="4557293" y="398142"/>
              <a:ext cx="1573626" cy="162091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0" name="Rechteck 9"/>
            <p:cNvSpPr/>
            <p:nvPr/>
          </p:nvSpPr>
          <p:spPr>
            <a:xfrm>
              <a:off x="4604484" y="453930"/>
              <a:ext cx="1475184" cy="2880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>
                  <a:solidFill>
                    <a:schemeClr val="tx2">
                      <a:lumMod val="50000"/>
                    </a:schemeClr>
                  </a:solidFill>
                </a:rPr>
                <a:t>Kosten</a:t>
              </a:r>
            </a:p>
          </p:txBody>
        </p:sp>
        <p:sp>
          <p:nvSpPr>
            <p:cNvPr id="11" name="Rechteck 10"/>
            <p:cNvSpPr/>
            <p:nvPr/>
          </p:nvSpPr>
          <p:spPr>
            <a:xfrm>
              <a:off x="4604460" y="761162"/>
              <a:ext cx="1475184" cy="2880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>
                  <a:solidFill>
                    <a:schemeClr val="tx2">
                      <a:lumMod val="50000"/>
                    </a:schemeClr>
                  </a:solidFill>
                </a:rPr>
                <a:t>Zufriedenheit</a:t>
              </a:r>
            </a:p>
          </p:txBody>
        </p:sp>
        <p:sp>
          <p:nvSpPr>
            <p:cNvPr id="13" name="Rechteck 12"/>
            <p:cNvSpPr/>
            <p:nvPr/>
          </p:nvSpPr>
          <p:spPr>
            <a:xfrm>
              <a:off x="4604932" y="1067028"/>
              <a:ext cx="1475184" cy="2880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>
                  <a:solidFill>
                    <a:schemeClr val="tx2">
                      <a:lumMod val="50000"/>
                    </a:schemeClr>
                  </a:solidFill>
                </a:rPr>
                <a:t>Lernen</a:t>
              </a:r>
            </a:p>
          </p:txBody>
        </p:sp>
        <p:sp>
          <p:nvSpPr>
            <p:cNvPr id="14" name="Rechteck 13"/>
            <p:cNvSpPr/>
            <p:nvPr/>
          </p:nvSpPr>
          <p:spPr>
            <a:xfrm>
              <a:off x="4604932" y="1375224"/>
              <a:ext cx="1475184" cy="2880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b="1" dirty="0">
                  <a:solidFill>
                    <a:schemeClr val="tx2">
                      <a:lumMod val="50000"/>
                    </a:schemeClr>
                  </a:solidFill>
                </a:rPr>
                <a:t>Transfer</a:t>
              </a:r>
            </a:p>
          </p:txBody>
        </p:sp>
        <p:sp>
          <p:nvSpPr>
            <p:cNvPr id="15" name="Rechteck 14"/>
            <p:cNvSpPr/>
            <p:nvPr/>
          </p:nvSpPr>
          <p:spPr>
            <a:xfrm>
              <a:off x="4604932" y="1681235"/>
              <a:ext cx="1475184" cy="2880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 smtClean="0">
                  <a:solidFill>
                    <a:schemeClr val="tx2">
                      <a:lumMod val="50000"/>
                    </a:schemeClr>
                  </a:solidFill>
                </a:rPr>
                <a:t>ROI</a:t>
              </a:r>
              <a:endParaRPr lang="de-DE" sz="1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6495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39750" y="574675"/>
            <a:ext cx="6840538" cy="431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200" dirty="0">
                <a:solidFill>
                  <a:schemeClr val="accent1">
                    <a:lumMod val="50000"/>
                  </a:schemeClr>
                </a:solidFill>
              </a:rPr>
              <a:t>Konzeption eines PE-Controllings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39750" y="1412776"/>
            <a:ext cx="8424863" cy="116955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Controlling des Erfolgs: Return on Investment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16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2" name="AutoShape 4" descr="data:image/jpeg;base64,/9j/4AAQSkZJRgABAQAAAQABAAD/2wCEAAkGBhQSERQSEhQSFRUWFRYYGBcXGBUUGBYXFRcVFRQXFhcYHCYfFxkkGxcXHy8gJCcpLCwsFx8xNTAqNSYrLCkBCQoKBQUFDQUFDSkYEhgpKSkpKSkpKSkpKSkpKSkpKSkpKSkpKSkpKSkpKSkpKSkpKSkpKSkpKSkpKSkpKSkpKf/AABEIAOEA4QMBIgACEQEDEQH/xAAcAAEAAgMBAQEAAAAAAAAAAAAABQYBBAcDAgj/xABEEAABAwEFBAcFBgMHBAMAAAABAAIRAwQFEiExBkFRYRMicYGRobEHMlJiwRRCcrLR8BUjgiQzc5KiwuEWNEPxRFNj/8QAFAEBAAAAAAAAAAAAAAAAAAAAAP/EABQRAQAAAAAAAAAAAAAAAAAAAAD/2gAMAwEAAhEDEQA/AO4oiICIiAiIgIiICIiAiIgIiICIiAiIgIiICIiAiIgIiICIiAiIgIiICIiAiIgIiICJKICIiAiIgIiICIiAiIgIiICIiAiIgIiICIiAiKIvK+XMqdGym5xgEuygTMa6nJBJ1awaJJhR1e9D90R26qIrXi6Ze2oO0LIvFu8O8Cg3vt9T4j5L6bb3/F5BaTbczjHaCPovRtrpnR7PEIN5lvfvI8F6C8XcAtNrgdCO4gr0hBti8TvC+m3jy81pwkIN7+IDgVkXg3mtAMTokEiLc3ivoWtvFRmBfMIJcWhvEL66UcR4qHwrGFBNByyoYFfQeeJQS6KJ6R3EoLS/iUEsii/tr+Kfb3fsIJRFGfxN3ALH8XPwhBKIov8AjXy+ayL7HwnxQSaKO/jTfhd5LZsdtbVBLDMGDyIgx5oNhFiVlB4W55FJ5bqGuI7QMlRWW6s8YyGnmRn6q+12y1w4g+ioTDhphojL6IKrdl41aloa97i8y4H4WtzBDRoBorhTvEsbOHwdBjw1UVZrJTZkxsGMzJJPjp3KB2n2kFMGmycW8cEEnf8At44RTowHuIGJ0OwyYkBWGwXmGMAd13AAEkAAkb9cpzXGbPXLnYic5nwXUrE5xpsLveIaT2xnCCedbKAInA474b1RO4ZSe1e7K9EtxHCBoIMEngqfeO09Kg4Ne7PkMUdqkLJamPaHswlrswQMkEnet/Wez08bnunQNY4kuPAD9V63NehrsbUDnBrhMGDHLmudbb1SXU2gHeZ3Zx55Kf2Wog2akXHMM4xvKC4Wy3imJNTsBaJPcvhl41PkP9J9Q5V232frAiSIjVe1O0OwgNMGYnlCC1NqPj/x+Meq1ad7B3uhr5JHVdIJBg5xGoKp+19tqtoOAqGDAMQDB1GW5amw9ueKJa0CGvOZnIQDHmg6ELQ7fTd5FebryA1ZU7mgjyKrlvvGqWwIAJEls6b+xfVgthDMJzwjylBZG25hE9b/AClZ/iFPXF4yPooRm0JDcmuA7clXLl2vqVrTU6Qw0tlrfhAMd5MjNB0BtvYfvt8V6faGnePEKFZfTAAIEfhQ3xROoZ4QgmscpKghbqBkgN7jCi6l+03Wn7OwvaQ0kkPcRIg4Ru0MoLh3L5LAomkzLOrWnkWkeYWrXvA9J0TK7sUT1msMcO8oJ80AvN9MBQ1OtX31GR+D9CvZ9Z8TjpHtxD65IPO+bZ0VJzydMgOJOgUl7PiTZMR1dVeTzOQ+ioN/Xq6s9oMYQJEGQZ+9zyXRNhaWGxUueN3i4oLAixCygwVz60ZFw4EiO9dCXPr1eBVqtO57vWUEcyq3FhkYomN4B3rUvO46Vf3xBIyeNWnd2jiFW7ZXLLU57fea6e0FoJHmrXZ7U2oAQYBb3ygpN47N1LM8YhLScnDQ/or6w9Ty8slsUqzXsNOqNBv3jd4LzqUcJygsOnDLcg5htET0z5+N3qY8lZfZ7ajgqsOgLXDliDgfyhWUbOWSq532lrhizxNn6L6seztnsxf9nNQtdhkvPwzGHIZZ70ELthT/AJbT83qD+ikdl3f2Znf+YqP2kfLQ0nfMeXqVv7NjDZ2zz9SgkH6R4fos0bPDZnMmI36TKg7dfTqVqYx0dG5ok7wTIBngpsP0QRe175s5HMbvRamwtQCm+THXPPc3ktnanOge0eoWjsW09G/8f+1qC0GmI1H79VqU2EOdvEHwXjbb4ZSLA+RjMA7h28lINrwCAYDhBHEFB4ObDCIj9FStm2/2qPkervVGRPJUvZMf23h1HfRBdnuwjPcM50H7hRB2rsxy6Sn35eoUvXo4gQfDt1UQNmLMcjZ6Xb12z4OQfP8AFqTpw1KZn5mg5d6rdntc26Wmeu4Eg64ssip217IWQU3O6EggEyKtWMhwLlVLiAFqYBud6AoOghuUzHBadRpbUxEmYz5kaenktxrjA4frmvm208QxAZj9wg9q14uDAQTJWhed8VOhfnHV1ynPI5rZr0w2nThwJIcSBBgSIB4HIqJvsEUXbtPCUEPdlQlgndIHYD/yu07HsixUMvuT4klcVuv+6B4z6ldx2dEWWh/hM/KEEkiwsoCg9qbI00S7CJkZwJ0I11U4oXaC30wOhcYJgyQYAnLtQcIq2zruDjLpIJOpjipOx2iqxhc3Nu/KQtnafZSgx7n0rQ5z3EuwYIA75yCm9jbu6WzljoAzBJ8MuKCuN2nfwbPHOfVTOyVt6atUbUOLEzLkWkHLhqq9tVsvUsj8WKmWE5AOGKObdy3/AGfXfXq2gPpsJY2cTjk0SNJ48kEhW2hNOo5hxZGN2Y70tG1ciAP9qbdbPVKL+mLeq4xIIOZ05qo1K0IJOpai92Jxk+nYrDdVaaYDcznI75GSozLeJ1Vw2KYXVMW6EEftC3HUEfCOcZlT9w20PphpPWbAPMbiqteNI06z2cHHw3KVuawmpTe5pIcOEhBL7RMH2cjm31C19j7JDHj5pHgFAVbU/NjnOInQmdFJ3Dav5gbnBOYCDG2tn9wc3fRSWzNrNWkA7N7RDufAqBvi2ONUteZwFwHf/wCl6XDanioXMEmMxuIQW+pRhp7D6KmbI0f7UT8jvMhTNXbDJzTTg5jI/wDCjLjtYpVA455EeMR6ILXaqTsLo96DHbGSqgsV6DSpQf2ub6kBWavtLRa4tqAgiOJyK+HbQ2d0daI7kFbrUr0wuaaNJ2IEEtcw6/1/RQ1x3Y+namtqZOBJIkGDhJgkGFfm3rSd95p7x+qr1hYHWouHxP3zx0I5ILBVOBpPJQlwbRGqXtqQCDu4HRSt51QWECNCctypFjbgfjnhMcN6C41GQ7Lw7VE3+/8AluHMLdZWMDOR9NVF34f5feg8Ltb/ACWdnqSu6XSyKFIcKbB/pC4fY2xSYPlHou72cdVv4R6BB9osogKu7W2bJlX4ThPYdPP1ViWne9DHRqN+UkdoEjzCDlG0FnhwfGRBH1+hUhdVOKTddOzU6rZr2ZtVjcU4ZExE84819UmACAIGgGuQ070FU2gs56QzJmNfD6K0XNNKk1rHFoDcoGXMntMrVtt2is9oxBoGZJBzGuXPcti1P6Om53y5R5eqCr7R3k+vWGJznQ6GjWADuHNWO7dlKDXY30+l4Nd7g7vvHtyUDs1ZsdqxHPAJ7zl+qtF+3x9npYxroOCCTY+mwR9mpAfKxn6Lao9A5stY1p4tGEjhIC53cftFqGqGVgwtLokAjDOQnPMK52rNuJog8spHDVBW76uLpbVm7C0+87XIawOMKy2GjYLJSdGM5EmS4kwoC7rz6Ws5pzynw18l7X8z+U7s+oQVy3jpnvqsbhGOMOpAIBbJ3lb+z9mPTNXvscGurVaToMtae8SrrRuVjSHNaJCCmbV7J161ZzqDAZicwMz2rz2c2erWQGraejawnCBixOcTlAAn1VntlR3TP6zgBGhymAqttfanlwBcThYSJOmZ/QIPLae6MD8QGRUTREELo5sjbTZ2He5oPkomhs30dRr3AOAIy4ndPegrO3NndS6KoQ4YmAZgiY0VTFvXfKpbUaOlo0qnJ3W/MCou13JYj71jpSeAA/LCDjLbepGyW/Q810ipsddrj1qBYOLXPyVDoXPSrW7oqM06GPVxlwYPeceZ+oQbO0toIcx7SQ17BIBMSMjkohlomAuk39sZZq1JtOnVbTDNCSXEjnK5xbbodQrBodjYT1XREweG5BK2p9SlTaQco4AqCtt8PqdV0RyELpNK4m2izYXODThGHLU9vguc3pszWs5JeBhJycCDO8IJ+yU56IfgHjAXc2hcXuqlNag3/wDSmP8AUF2hBlFhZQF8Vmy0jiD6L7WCg5tQfhMbj+/VRe1NYiicJIJIgg57z9FO1LFiEmRhLx4FU++bxxHA7VrvHKEFhu6salNjiMy0E9sQfNa991Ip4fiIH1K0rnvNrGYcyvi9raHkQMhPKDl+iBssYrE/FIHd+ypnae73V6WBvvB2W7koCwPhzQMs1dDaGZNc5ocdJIE9iDllo2HtrHSKFRw4tEjyXT7MeqAdY7FI9PULcGI4fUcJ1hQ963m2iCJBeRAA3dqCs3MyLXloek8Nyn73bNF/Z6EFRNz0x0ocTnn5hWC2WXEwsmMQInXXegpNw3jgtw4EALrFG0ZKD2fu+yWYz0bnv+N+EnuGgW5tDtTSpUv5VMdI6Q2WgBsauP0HNB5WuDVcefaPdVL2zycf8P6lWqwv6RgfvIafECVA7S3DWtNQMpNJloBdoGiTqSgltgryD7M1s5tyU9eFQBoOvWHqtDZXYL7NTh9aSczhGQ7yvq+Xsp1RQD8Ty3EREQJETnqeCDFsvMta5zQXYQTA+9A071Vam3rx/e2G1M5hrj6tAVhdUABmANSdIH0WvZ72Y53Urtj5ag/VBBD2iWZ2RFVp4FuvgSorY2tNrJ+V2XgrhtRbgbLUOIkYc5OLfxKpOwlYG0E/I7zLUHQbdU6oJ/fFQVosbXHCQNZCk8U5k7t683WYGM9+7PLeg8qlRzYDS4ZDKSq5tXaHODAST29qtVtwuqOc2YnLsAgKo7SDrsHZ5uQTFxD+1UP8Vnquwrkmy7ZttD8c+AJXW0BERAXxVqhoLnEADUr7UbtE2bPU7AfBwQV6tTx9VjgJLjnG8k6SPVUjaDYG2vql9NrHA8HNBPdKs1GkIkz4/uF902kRD3dmvgUFYuDZW2U6k1qLg0anI+S175GCs4btVdje1SnEukfvVQN42BtWtJOWsct4QY2Np0y/pqjS7CYaIyn4jOscFtbWuF5VxZWuFFlIY31C3EXOPuNa0ZxxMrcvN5NmApEUzTbLS1od1QJLYdlB1lUCz7S1mWh1TqOc4BpkQMjlocigxfVy1bGY+1F7YJhj6oyGkg5eq1LstmLU5881bbdsvVtdYG0vpUqTRn0Zc9zgM4ALclWbwuiky0Fll6RzZgY9Sd+QGkoJWz23CQQcwp23X0aQpuIBDxPCCDmva6PZtTc1jqtd4fElrcOEHhJzK3NsNhH1KDW2Ylzmn7xAy5cUEMzaphglp8QV4XheQqlhE9WfOFX7VsheFEEuouIGpbDvReFitp0MgjUHVB0i47RFHNpLWzJEZAcV6uvWk73XjxUTsfWqVGVGtY5zd5AyEg71RLfePR1XsIMtcQg6dQtfzntBKgLvZitT6hcSZeJO/Qa79FTqd/cyPJSVgvcZEcQgvVpoBzXNcJDgQRyKgquxFkJ/uCPw1Hj1JXxft8Gm9paYa5oIGUcCtJm1Lt+E/vtQe7tg7PGTrQ0Tpja4d4LZWrs7ZRTrucJwxAngSNVsDaSdw8Vm7qgJDeOSDevyqRRcGmDG7LgvDZq8C+mGvPWaYk7+BWL0tI6zCesDByyyK0rM8NIjv7EE7WME96rd+GatMfh/NKn318QGYkRvGc6KBvT+/aDuw+WaCw7Gf99R/q/I5dXXJ9jP+/pf1+TCusICIiAtK+GzQqfgPlmt1a9vbNKoOLHehQc5vIzZ6g+R3oT9Fzey35Us9aWuOGes2ThI3iPqulOdiY5m8g59oWlQ2QsUfzWPqP3uLi3yGgQS0h7PlcBHYQqzdlocLQ0OOUuZ6gfRWjq4YEQAB2AZD0VYogGsCP8A7J88ggslUdR44sd+Url9VvXC6rhmRyI8iFULu2Or13tcG4Wg6u0PJBcGVIyVGomLUz/EI8yFeCwiRw+ioz2RaByqn8yC+UDuOUbwvqleDTkyoCeAcD5SvmQqfU9nDHOL22io15OKRTaQDyh4KC9MvB4GRz5qnbQNZaLQ3C0NeQQ6MpI488lZ7O2GtaXFxDQC45YiAATHE696otrvQfbZZ7ragk8TkDHLVBfNnbWbNSFNjARqZOriMyvevTslaTVslI8TDZJ7oWqw6xO9Q1uvytSqFrbJXqsy67Biz3iANyCUtGy11v8A/juaflLh9VRKFzUq1uNOiHU6OLeZcGN949p3DmFYf+uafu1KNopE8aZH1UXss7FaXO0kO8JCC37QbB2e006baNZtLAIzl09plVWv7Ia49y00Hd5b9Fb3v1zAA7l8MqT7rj3QUFGqezO3tzAY78L2nyJlR92Mrmu2i1uKoH4YGeYmc+UFdFtlqe2m+HH3XehzVS2KdhqvqNzdoOUnj3IPPbKx16NVpcwy5omM8wo27LdieAeK6dbb4rOpuG+CBoRMKivuPDXbUYOq6CRwKDz2lpdFDgDhO9Q1318VSnnP/AXTq9Wm+l9neGvZzBnnBCodqu6lStWGiCGg7zOeEzHJBZ9hRN4M5MqH/TH1XVlyj2anFeDz8NJ8f5mgrq6AiIgwsObIjisogoW1l3mhh+z0a9RxzJgljRwkCZVVqbSPYevRqA85HqF2dYcwHUA9uaDgd6bUVqgLKTejB1PvOjgDuUfYaNsc4BjS8zpBnyX6FN3UtTTp/wCVv6L1p0Gt91oHYAPRBz+7rHa20sdoo9GQM4c1wj4sjIPEFelO3kaOIV2vK7mV6bqVScLtYJB8QqhX9ldL/wAdeszlkfSEEfbbxp0mF73BoA1n04lU2yXzSqVcWIAl2U8zKudb2QYjLrSXfiaT6uUhdvsps9Mg1D0kZxAaMtJQatOplu1VX/6xqNqlppsIBMxIP1Vrv66a9KpFCz1KtOAcQc2Z5DVVWzezW12lzqhmhmYDyRzgACe9BZ3VG1KeU4XNzExk7s01VBvKwik9zWzDXZb8jors+66lhs7G2h7IyZjmZIkjnpyVYvCi+0WgCzBtRz8OhyyGc+CC3WJ002nTIHxaF5PvKm10OqNB55ea+qbH0gGVG4XAAEDMSBBAO8KmbTW1rK0OncchMZDVBbb4tQfQc1jpmBEzOY3BRlxWLBV/pPqFB2e/aBABcQR2t9VP3Ja2PccNQOy79QgmbZZWva5js2uEEZjIjPTRQB2Hs33Onp/gqn/cCfNWC2UXmm/oiA8ggE5gHcVACy3kzSrZKv4g5h/KPVBqXxs+6hSLm2m0lu9j3S0zumfovPYVubzyb9Vm+G2+vTNF9CmASCXMqNOQ1yxea+9g6OHphwwD8yC1tkeC16Fhms1m5x8Bv/VZva8m2dmMgkSMhC9aVXE0Pa7mCOBH6INSpT6rjzVStpi0O5YvIK51WdXvVHvWpFWoeGNBb/ZFYiatev8AdDRTHMkhx/KPFdRVd2Cuj7PYaTSIc8dI7tfmB3NgdysSAiIgIiwgyiwsoMLKIgLELKICLCygxCQsog8bRZGVBD2tcODgHDzXhZLmo0nF9OlTY45S1oHotxEENtBsuy14cb6jcMxgIAz3xGqibB7NKDH4qjn1uTvqZz8lcFhBAV9g7E7Wgwdkj6rWoezyy0iX0muY4iJ1y1IjuCtCIOWWraB1JxD6FYAEwSIMbiZiMl5t2voHXpGnm2fRdXc0HVaNpuKz1Pfo0ndrGz4wg5xXv+g5jgHtnCdcjodARqtHYeqXCqSzDBbvzIOLMroFf2fWJxkUsP4XOHlJC27HszSo0nso9Vz2kYz1iJ08OCDnm2NYCgS6QMQHrpzXnsjezXM6MGQ3SeH/AB9VKWn2U1Tl07XtnR2MRzjMKWuz2X0KQxY6nSfE2GgH8MGR2oI60EbtFVLuuz7VeDaWrXVJd+BpxO8QI71K3oLdQe5ps5e0Ew8McQRxBapH2W3O7p69pqNIdGHMEZvMmJ5DzQdLaFlEQEREBERAREQEREBERAREQEREBERAREQEREBERAREQEREBERAREQEREBERAREQEREBERAREQEREBERAREQEREBERAREQEREBERAREQEREBERAREQEREBERAREQEREBERAREQEREBERAREQEREBERAREQEREH/2Q=="/>
          <p:cNvSpPr>
            <a:spLocks noChangeAspect="1" noChangeArrowheads="1"/>
          </p:cNvSpPr>
          <p:nvPr/>
        </p:nvSpPr>
        <p:spPr bwMode="auto">
          <a:xfrm>
            <a:off x="2747863" y="-28847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7" name="AutoShape 7" descr="https://encrypted-tbn2.gstatic.com/images?q=tbn:ANd9GcQ1U15kXEpk5o5ewaizZnTL2valctIlhl1djf_tRxlFiWk9TEQX"/>
          <p:cNvSpPr>
            <a:spLocks noChangeAspect="1" noChangeArrowheads="1"/>
          </p:cNvSpPr>
          <p:nvPr/>
        </p:nvSpPr>
        <p:spPr bwMode="auto">
          <a:xfrm>
            <a:off x="2655788" y="-280541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2627784" y="3158444"/>
            <a:ext cx="28083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</a:rPr>
              <a:t>Materialverbrauch</a:t>
            </a: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</a:rPr>
              <a:t>Ausschussquote</a:t>
            </a: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</a:rPr>
              <a:t>Wartungsaufwand</a:t>
            </a: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</a:rPr>
              <a:t>Output/Zeitaufwand</a:t>
            </a: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</a:rPr>
              <a:t>Durchlaufzeit</a:t>
            </a: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</a:rPr>
              <a:t>Kundenreklamationen</a:t>
            </a: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</a:rPr>
              <a:t>Verkaufszahlen</a:t>
            </a: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</a:rPr>
              <a:t>Umsatzzahlen</a:t>
            </a: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</a:rPr>
              <a:t>Neukundengewinnung</a:t>
            </a: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</a:rPr>
              <a:t>…</a:t>
            </a:r>
            <a:endParaRPr lang="de-DE" sz="1400" dirty="0">
              <a:solidFill>
                <a:schemeClr val="tx2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/>
              <p:cNvSpPr txBox="1"/>
              <p:nvPr/>
            </p:nvSpPr>
            <p:spPr>
              <a:xfrm>
                <a:off x="5751893" y="3883130"/>
                <a:ext cx="3284489" cy="497059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1400" b="0" i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</a:rPr>
                        <m:t>ROI</m:t>
                      </m:r>
                      <m:r>
                        <a:rPr lang="de-DE" sz="1400" b="0" i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</a:rPr>
                        <m:t> (%)= </m:t>
                      </m:r>
                      <m:f>
                        <m:fPr>
                          <m:ctrlPr>
                            <a:rPr lang="de-DE" sz="140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de-DE" sz="1400" b="0" i="0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Nutzen</m:t>
                          </m:r>
                          <m:r>
                            <a:rPr lang="de-DE" sz="1400" b="0" i="0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 € −</m:t>
                          </m:r>
                          <m:r>
                            <m:rPr>
                              <m:sty m:val="p"/>
                            </m:rPr>
                            <a:rPr lang="de-DE" sz="1400" b="0" i="0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Kosten</m:t>
                          </m:r>
                          <m:r>
                            <a:rPr lang="de-DE" sz="1400" b="0" i="0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 €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de-DE" sz="1400" b="0" i="0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Kosten</m:t>
                          </m:r>
                          <m:r>
                            <a:rPr lang="de-DE" sz="1400" b="0" i="0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 €</m:t>
                          </m:r>
                        </m:den>
                      </m:f>
                      <m:r>
                        <a:rPr lang="de-DE" sz="1400" b="0" i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</a:rPr>
                        <m:t> ∗100</m:t>
                      </m:r>
                    </m:oMath>
                  </m:oMathPara>
                </a14:m>
                <a:endParaRPr lang="de-DE" sz="1400" dirty="0">
                  <a:solidFill>
                    <a:schemeClr val="tx2">
                      <a:lumMod val="50000"/>
                    </a:schemeClr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1893" y="3883130"/>
                <a:ext cx="3284489" cy="4970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hteck 7"/>
          <p:cNvSpPr/>
          <p:nvPr/>
        </p:nvSpPr>
        <p:spPr>
          <a:xfrm>
            <a:off x="5787030" y="3818536"/>
            <a:ext cx="3212482" cy="637594"/>
          </a:xfrm>
          <a:prstGeom prst="rect">
            <a:avLst/>
          </a:prstGeom>
          <a:noFill/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400"/>
          </a:p>
        </p:txBody>
      </p:sp>
      <p:sp>
        <p:nvSpPr>
          <p:cNvPr id="9" name="Pfeil nach rechts 8"/>
          <p:cNvSpPr/>
          <p:nvPr/>
        </p:nvSpPr>
        <p:spPr>
          <a:xfrm>
            <a:off x="4788024" y="3857783"/>
            <a:ext cx="936104" cy="5549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grpSp>
        <p:nvGrpSpPr>
          <p:cNvPr id="11" name="Gruppieren 10"/>
          <p:cNvGrpSpPr/>
          <p:nvPr/>
        </p:nvGrpSpPr>
        <p:grpSpPr>
          <a:xfrm>
            <a:off x="539750" y="2598247"/>
            <a:ext cx="1907828" cy="3311632"/>
            <a:chOff x="4557293" y="398142"/>
            <a:chExt cx="1573626" cy="1620912"/>
          </a:xfrm>
        </p:grpSpPr>
        <p:sp>
          <p:nvSpPr>
            <p:cNvPr id="13" name="Rechteck 12"/>
            <p:cNvSpPr/>
            <p:nvPr/>
          </p:nvSpPr>
          <p:spPr>
            <a:xfrm>
              <a:off x="4557293" y="398142"/>
              <a:ext cx="1573626" cy="162091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4" name="Rechteck 13"/>
            <p:cNvSpPr/>
            <p:nvPr/>
          </p:nvSpPr>
          <p:spPr>
            <a:xfrm>
              <a:off x="4604484" y="453930"/>
              <a:ext cx="1475184" cy="2880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>
                  <a:solidFill>
                    <a:schemeClr val="tx2">
                      <a:lumMod val="50000"/>
                    </a:schemeClr>
                  </a:solidFill>
                </a:rPr>
                <a:t>Kosten</a:t>
              </a:r>
            </a:p>
          </p:txBody>
        </p:sp>
        <p:sp>
          <p:nvSpPr>
            <p:cNvPr id="15" name="Rechteck 14"/>
            <p:cNvSpPr/>
            <p:nvPr/>
          </p:nvSpPr>
          <p:spPr>
            <a:xfrm>
              <a:off x="4604460" y="761162"/>
              <a:ext cx="1475184" cy="2880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>
                  <a:solidFill>
                    <a:schemeClr val="tx2">
                      <a:lumMod val="50000"/>
                    </a:schemeClr>
                  </a:solidFill>
                </a:rPr>
                <a:t>Zufriedenheit</a:t>
              </a:r>
            </a:p>
          </p:txBody>
        </p:sp>
        <p:sp>
          <p:nvSpPr>
            <p:cNvPr id="16" name="Rechteck 15"/>
            <p:cNvSpPr/>
            <p:nvPr/>
          </p:nvSpPr>
          <p:spPr>
            <a:xfrm>
              <a:off x="4604932" y="1067028"/>
              <a:ext cx="1475184" cy="2880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>
                  <a:solidFill>
                    <a:schemeClr val="tx2">
                      <a:lumMod val="50000"/>
                    </a:schemeClr>
                  </a:solidFill>
                </a:rPr>
                <a:t>Lernen</a:t>
              </a:r>
            </a:p>
          </p:txBody>
        </p:sp>
        <p:sp>
          <p:nvSpPr>
            <p:cNvPr id="18" name="Rechteck 17"/>
            <p:cNvSpPr/>
            <p:nvPr/>
          </p:nvSpPr>
          <p:spPr>
            <a:xfrm>
              <a:off x="4604932" y="1375224"/>
              <a:ext cx="1475184" cy="2880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>
                  <a:solidFill>
                    <a:schemeClr val="tx2">
                      <a:lumMod val="50000"/>
                    </a:schemeClr>
                  </a:solidFill>
                </a:rPr>
                <a:t>Transfer</a:t>
              </a:r>
            </a:p>
          </p:txBody>
        </p:sp>
        <p:sp>
          <p:nvSpPr>
            <p:cNvPr id="19" name="Rechteck 18"/>
            <p:cNvSpPr/>
            <p:nvPr/>
          </p:nvSpPr>
          <p:spPr>
            <a:xfrm>
              <a:off x="4604932" y="1681235"/>
              <a:ext cx="1475184" cy="2880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b="1" dirty="0">
                  <a:solidFill>
                    <a:schemeClr val="tx2">
                      <a:lumMod val="50000"/>
                    </a:schemeClr>
                  </a:solidFill>
                </a:rPr>
                <a:t>ROI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447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39750" y="574675"/>
            <a:ext cx="6840538" cy="431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200" dirty="0">
                <a:solidFill>
                  <a:schemeClr val="accent1">
                    <a:lumMod val="50000"/>
                  </a:schemeClr>
                </a:solidFill>
              </a:rPr>
              <a:t>Konzeption eines PE-Controllings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39750" y="1412776"/>
            <a:ext cx="8424863" cy="116955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Controlling des Erfolgs: Return on Investment (Beispiel)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16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1187624" y="2069559"/>
            <a:ext cx="7128792" cy="4311769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de-DE" sz="1600" b="1">
              <a:solidFill>
                <a:schemeClr val="tx2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290696" y="2119208"/>
            <a:ext cx="7025720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solidFill>
                  <a:schemeClr val="tx2">
                    <a:lumMod val="50000"/>
                  </a:schemeClr>
                </a:solidFill>
              </a:rPr>
              <a:t>ROI-Bericht einer Reklamationsschulung</a:t>
            </a:r>
          </a:p>
          <a:p>
            <a:endParaRPr lang="de-DE" sz="1400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tabLst>
                <a:tab pos="361950" algn="l"/>
              </a:tabLst>
            </a:pPr>
            <a:r>
              <a:rPr lang="de-DE" sz="1400" b="1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de-DE" sz="1400" b="1" dirty="0" smtClean="0">
                <a:solidFill>
                  <a:schemeClr val="tx2">
                    <a:lumMod val="50000"/>
                  </a:schemeClr>
                </a:solidFill>
              </a:rPr>
              <a:t>Programmkosten</a:t>
            </a:r>
          </a:p>
          <a:p>
            <a:pPr marL="742950" lvl="1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</a:pPr>
            <a:r>
              <a:rPr lang="de-DE" sz="1200" dirty="0" smtClean="0">
                <a:solidFill>
                  <a:schemeClr val="tx2">
                    <a:lumMod val="50000"/>
                  </a:schemeClr>
                </a:solidFill>
              </a:rPr>
              <a:t>Trainingskosten: 				€ 50.000</a:t>
            </a:r>
          </a:p>
          <a:p>
            <a:pPr marL="742950" lvl="1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</a:pPr>
            <a:r>
              <a:rPr lang="de-DE" sz="1200" dirty="0" smtClean="0">
                <a:solidFill>
                  <a:schemeClr val="tx2">
                    <a:lumMod val="50000"/>
                  </a:schemeClr>
                </a:solidFill>
              </a:rPr>
              <a:t>Ausgefallene Arbeitszeit:			€ 140.000</a:t>
            </a:r>
          </a:p>
          <a:p>
            <a:pPr marL="742950" lvl="1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</a:pPr>
            <a:r>
              <a:rPr lang="de-DE" sz="1200" dirty="0" smtClean="0">
                <a:solidFill>
                  <a:schemeClr val="tx2">
                    <a:lumMod val="50000"/>
                  </a:schemeClr>
                </a:solidFill>
              </a:rPr>
              <a:t>Sonstige Kosten:				€ 10.000</a:t>
            </a:r>
          </a:p>
          <a:p>
            <a:pPr marL="742950" lvl="1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</a:pPr>
            <a:r>
              <a:rPr lang="de-DE" sz="1200" b="1" dirty="0" smtClean="0">
                <a:solidFill>
                  <a:schemeClr val="tx2">
                    <a:lumMod val="50000"/>
                  </a:schemeClr>
                </a:solidFill>
              </a:rPr>
              <a:t>SUMME				€ 200.000</a:t>
            </a:r>
            <a:endParaRPr lang="de-DE" sz="12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de-DE" sz="105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de-DE" sz="1050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tabLst>
                <a:tab pos="361950" algn="l"/>
              </a:tabLst>
            </a:pPr>
            <a:r>
              <a:rPr lang="de-DE" sz="1400" b="1" dirty="0" smtClean="0">
                <a:solidFill>
                  <a:schemeClr val="tx2">
                    <a:lumMod val="50000"/>
                  </a:schemeClr>
                </a:solidFill>
              </a:rPr>
              <a:t>	Veränderungen im Arbeitsfeld durch Training</a:t>
            </a:r>
          </a:p>
          <a:p>
            <a:pPr marL="742950" lvl="1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</a:pPr>
            <a:r>
              <a:rPr lang="de-DE" sz="1200" dirty="0" smtClean="0">
                <a:solidFill>
                  <a:schemeClr val="tx2">
                    <a:lumMod val="50000"/>
                  </a:schemeClr>
                </a:solidFill>
              </a:rPr>
              <a:t>Reduktion der Kundenreklamationen um 25%:		von 1.000 auf 750 p.a.</a:t>
            </a:r>
          </a:p>
          <a:p>
            <a:pPr lvl="1">
              <a:buClr>
                <a:schemeClr val="tx2">
                  <a:lumMod val="50000"/>
                </a:schemeClr>
              </a:buClr>
            </a:pPr>
            <a:r>
              <a:rPr lang="de-DE" sz="105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lvl="1">
              <a:buClr>
                <a:schemeClr val="tx2">
                  <a:lumMod val="50000"/>
                </a:schemeClr>
              </a:buClr>
            </a:pPr>
            <a:endParaRPr lang="de-DE" sz="1050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tabLst>
                <a:tab pos="361950" algn="l"/>
              </a:tabLst>
            </a:pPr>
            <a:r>
              <a:rPr lang="de-DE" sz="1400" b="1" dirty="0" smtClean="0">
                <a:solidFill>
                  <a:schemeClr val="tx2">
                    <a:lumMod val="50000"/>
                  </a:schemeClr>
                </a:solidFill>
              </a:rPr>
              <a:t>	Finanzielle Bewertung der Veränderung</a:t>
            </a:r>
          </a:p>
          <a:p>
            <a:pPr marL="742950" lvl="1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</a:pPr>
            <a:r>
              <a:rPr lang="de-DE" sz="1200" dirty="0" smtClean="0">
                <a:solidFill>
                  <a:schemeClr val="tx2">
                    <a:lumMod val="50000"/>
                  </a:schemeClr>
                </a:solidFill>
              </a:rPr>
              <a:t>Kosten je Reklamation = 2.000 € 		2.000 € x 250 Reklamationen </a:t>
            </a:r>
          </a:p>
          <a:p>
            <a:pPr marL="742950" lvl="1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</a:pPr>
            <a:r>
              <a:rPr lang="de-DE" sz="1200" b="1" dirty="0" smtClean="0">
                <a:solidFill>
                  <a:schemeClr val="tx2">
                    <a:lumMod val="50000"/>
                  </a:schemeClr>
                </a:solidFill>
              </a:rPr>
              <a:t>SUMME				€ 500.000</a:t>
            </a:r>
          </a:p>
          <a:p>
            <a:endParaRPr lang="de-DE" sz="105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de-DE" sz="1050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tabLst>
                <a:tab pos="361950" algn="l"/>
              </a:tabLst>
            </a:pPr>
            <a:r>
              <a:rPr lang="de-DE" sz="1400" b="1" dirty="0" smtClean="0">
                <a:solidFill>
                  <a:schemeClr val="tx2">
                    <a:lumMod val="50000"/>
                  </a:schemeClr>
                </a:solidFill>
              </a:rPr>
              <a:t>	Return on Investment</a:t>
            </a:r>
          </a:p>
          <a:p>
            <a:pPr marL="742950" lvl="1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</a:pPr>
            <a:r>
              <a:rPr lang="de-DE" sz="1200" dirty="0" smtClean="0">
                <a:solidFill>
                  <a:schemeClr val="tx2">
                    <a:lumMod val="50000"/>
                  </a:schemeClr>
                </a:solidFill>
              </a:rPr>
              <a:t>(500.000 (Nutzen) – 200.000 (Kosten)) / 200.000 (Kosten) = 	150%</a:t>
            </a: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</a:pPr>
            <a:endParaRPr lang="de-DE" sz="800" dirty="0">
              <a:solidFill>
                <a:schemeClr val="tx2">
                  <a:lumMod val="50000"/>
                </a:schemeClr>
              </a:solidFill>
            </a:endParaRPr>
          </a:p>
          <a:p>
            <a:pPr marL="742950" lvl="1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</a:pPr>
            <a:r>
              <a:rPr lang="de-DE" sz="1200" dirty="0" smtClean="0">
                <a:solidFill>
                  <a:schemeClr val="tx2">
                    <a:lumMod val="50000"/>
                  </a:schemeClr>
                </a:solidFill>
              </a:rPr>
              <a:t>ROI = 150%</a:t>
            </a:r>
          </a:p>
        </p:txBody>
      </p:sp>
      <p:sp>
        <p:nvSpPr>
          <p:cNvPr id="13" name="Rechteck 12"/>
          <p:cNvSpPr/>
          <p:nvPr/>
        </p:nvSpPr>
        <p:spPr>
          <a:xfrm>
            <a:off x="1759014" y="5950372"/>
            <a:ext cx="1377930" cy="295008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95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39750" y="574675"/>
            <a:ext cx="6840538" cy="431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200" dirty="0">
                <a:solidFill>
                  <a:schemeClr val="accent1">
                    <a:lumMod val="50000"/>
                  </a:schemeClr>
                </a:solidFill>
              </a:rPr>
              <a:t>Konzeption eines PE-Controllings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39750" y="1412776"/>
            <a:ext cx="8424863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Grenzen und Probleme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27" name="Gruppieren 26"/>
          <p:cNvGrpSpPr/>
          <p:nvPr/>
        </p:nvGrpSpPr>
        <p:grpSpPr>
          <a:xfrm>
            <a:off x="539750" y="2598247"/>
            <a:ext cx="1907828" cy="3311632"/>
            <a:chOff x="4557293" y="398142"/>
            <a:chExt cx="1573626" cy="1620912"/>
          </a:xfrm>
        </p:grpSpPr>
        <p:sp>
          <p:nvSpPr>
            <p:cNvPr id="28" name="Rechteck 27"/>
            <p:cNvSpPr/>
            <p:nvPr/>
          </p:nvSpPr>
          <p:spPr>
            <a:xfrm>
              <a:off x="4557293" y="398142"/>
              <a:ext cx="1573626" cy="162091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9" name="Rechteck 28"/>
            <p:cNvSpPr/>
            <p:nvPr/>
          </p:nvSpPr>
          <p:spPr>
            <a:xfrm>
              <a:off x="4604484" y="453930"/>
              <a:ext cx="1475184" cy="2880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>
                  <a:solidFill>
                    <a:schemeClr val="tx2">
                      <a:lumMod val="50000"/>
                    </a:schemeClr>
                  </a:solidFill>
                </a:rPr>
                <a:t>Kosten</a:t>
              </a:r>
            </a:p>
          </p:txBody>
        </p:sp>
        <p:sp>
          <p:nvSpPr>
            <p:cNvPr id="30" name="Rechteck 29"/>
            <p:cNvSpPr/>
            <p:nvPr/>
          </p:nvSpPr>
          <p:spPr>
            <a:xfrm>
              <a:off x="4604460" y="761162"/>
              <a:ext cx="1475184" cy="2880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>
                  <a:solidFill>
                    <a:schemeClr val="tx2">
                      <a:lumMod val="50000"/>
                    </a:schemeClr>
                  </a:solidFill>
                </a:rPr>
                <a:t>Zufriedenheit</a:t>
              </a:r>
            </a:p>
          </p:txBody>
        </p:sp>
        <p:sp>
          <p:nvSpPr>
            <p:cNvPr id="31" name="Rechteck 30"/>
            <p:cNvSpPr/>
            <p:nvPr/>
          </p:nvSpPr>
          <p:spPr>
            <a:xfrm>
              <a:off x="4604932" y="1067028"/>
              <a:ext cx="1475184" cy="2880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>
                  <a:solidFill>
                    <a:schemeClr val="tx2">
                      <a:lumMod val="50000"/>
                    </a:schemeClr>
                  </a:solidFill>
                </a:rPr>
                <a:t>Lernen</a:t>
              </a:r>
            </a:p>
          </p:txBody>
        </p:sp>
        <p:sp>
          <p:nvSpPr>
            <p:cNvPr id="32" name="Rechteck 31"/>
            <p:cNvSpPr/>
            <p:nvPr/>
          </p:nvSpPr>
          <p:spPr>
            <a:xfrm>
              <a:off x="4604932" y="1375224"/>
              <a:ext cx="1475184" cy="2880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>
                  <a:solidFill>
                    <a:schemeClr val="tx2">
                      <a:lumMod val="50000"/>
                    </a:schemeClr>
                  </a:solidFill>
                </a:rPr>
                <a:t>Transfer</a:t>
              </a:r>
            </a:p>
          </p:txBody>
        </p:sp>
        <p:sp>
          <p:nvSpPr>
            <p:cNvPr id="33" name="Rechteck 32"/>
            <p:cNvSpPr/>
            <p:nvPr/>
          </p:nvSpPr>
          <p:spPr>
            <a:xfrm>
              <a:off x="4604932" y="1681235"/>
              <a:ext cx="1475184" cy="2880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>
                  <a:solidFill>
                    <a:schemeClr val="tx2">
                      <a:lumMod val="50000"/>
                    </a:schemeClr>
                  </a:solidFill>
                </a:rPr>
                <a:t>ROI</a:t>
              </a:r>
            </a:p>
          </p:txBody>
        </p:sp>
      </p:grpSp>
      <p:sp>
        <p:nvSpPr>
          <p:cNvPr id="35" name="Textfeld 34"/>
          <p:cNvSpPr txBox="1"/>
          <p:nvPr/>
        </p:nvSpPr>
        <p:spPr>
          <a:xfrm>
            <a:off x="2551031" y="4653136"/>
            <a:ext cx="461808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</a:pPr>
            <a:r>
              <a:rPr lang="de-DE" sz="1300" dirty="0" smtClean="0">
                <a:solidFill>
                  <a:schemeClr val="tx2">
                    <a:lumMod val="50000"/>
                  </a:schemeClr>
                </a:solidFill>
              </a:rPr>
              <a:t>Offen für Verzerrungen durch Vorgesetzte</a:t>
            </a:r>
          </a:p>
          <a:p>
            <a:pPr>
              <a:buClr>
                <a:srgbClr val="C00000"/>
              </a:buClr>
            </a:pPr>
            <a:r>
              <a:rPr lang="de-DE" sz="1300" dirty="0" smtClean="0">
                <a:solidFill>
                  <a:schemeClr val="tx2">
                    <a:lumMod val="50000"/>
                  </a:schemeClr>
                </a:solidFill>
              </a:rPr>
              <a:t>Potenzielle „zu gut“-Bewertungen da </a:t>
            </a:r>
            <a:r>
              <a:rPr lang="de-DE" sz="1300" dirty="0" err="1" smtClean="0">
                <a:solidFill>
                  <a:schemeClr val="tx2">
                    <a:lumMod val="50000"/>
                  </a:schemeClr>
                </a:solidFill>
              </a:rPr>
              <a:t>Ärgervermeidung</a:t>
            </a:r>
            <a:endParaRPr lang="de-DE" sz="13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2551327" y="4021377"/>
            <a:ext cx="634115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</a:pPr>
            <a:r>
              <a:rPr lang="de-DE" sz="1300" dirty="0" smtClean="0">
                <a:solidFill>
                  <a:schemeClr val="tx2">
                    <a:lumMod val="50000"/>
                  </a:schemeClr>
                </a:solidFill>
              </a:rPr>
              <a:t>Rechtliche Hürden</a:t>
            </a:r>
          </a:p>
          <a:p>
            <a:pPr>
              <a:buClr>
                <a:srgbClr val="C00000"/>
              </a:buClr>
            </a:pPr>
            <a:r>
              <a:rPr lang="de-DE" sz="1300" dirty="0" smtClean="0">
                <a:solidFill>
                  <a:schemeClr val="tx2">
                    <a:lumMod val="50000"/>
                  </a:schemeClr>
                </a:solidFill>
              </a:rPr>
              <a:t>Handwerkliche und kognitive Fähigkeiten </a:t>
            </a:r>
            <a:r>
              <a:rPr lang="de-DE" sz="1300" dirty="0" err="1" smtClean="0">
                <a:solidFill>
                  <a:schemeClr val="tx2">
                    <a:lumMod val="50000"/>
                  </a:schemeClr>
                </a:solidFill>
              </a:rPr>
              <a:t>abprüfbar</a:t>
            </a:r>
            <a:r>
              <a:rPr lang="de-DE" sz="1300" dirty="0" smtClean="0">
                <a:solidFill>
                  <a:schemeClr val="tx2">
                    <a:lumMod val="50000"/>
                  </a:schemeClr>
                </a:solidFill>
              </a:rPr>
              <a:t>, affektive nicht methodisch sauber</a:t>
            </a:r>
          </a:p>
        </p:txBody>
      </p:sp>
      <p:sp>
        <p:nvSpPr>
          <p:cNvPr id="37" name="Textfeld 36"/>
          <p:cNvSpPr txBox="1"/>
          <p:nvPr/>
        </p:nvSpPr>
        <p:spPr>
          <a:xfrm>
            <a:off x="2545143" y="3396092"/>
            <a:ext cx="533922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</a:pPr>
            <a:r>
              <a:rPr lang="de-DE" sz="1300" dirty="0" smtClean="0">
                <a:solidFill>
                  <a:schemeClr val="tx2">
                    <a:lumMod val="50000"/>
                  </a:schemeClr>
                </a:solidFill>
              </a:rPr>
              <a:t>Zufriedenheit als Maßstab fragwürdig</a:t>
            </a:r>
          </a:p>
          <a:p>
            <a:pPr>
              <a:buClr>
                <a:srgbClr val="C00000"/>
              </a:buClr>
            </a:pPr>
            <a:r>
              <a:rPr lang="de-DE" sz="1300" dirty="0" smtClean="0">
                <a:solidFill>
                  <a:schemeClr val="tx2">
                    <a:lumMod val="50000"/>
                  </a:schemeClr>
                </a:solidFill>
              </a:rPr>
              <a:t>Häufig sachfremde Abfragen / Erwägungen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2552824" y="5274345"/>
            <a:ext cx="461808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</a:pPr>
            <a:r>
              <a:rPr lang="de-DE" sz="1300" dirty="0" smtClean="0">
                <a:solidFill>
                  <a:schemeClr val="tx2">
                    <a:lumMod val="50000"/>
                  </a:schemeClr>
                </a:solidFill>
              </a:rPr>
              <a:t>Lernerfolg und Lernnutzen schwer isolierbar</a:t>
            </a:r>
          </a:p>
          <a:p>
            <a:pPr>
              <a:buClr>
                <a:srgbClr val="C00000"/>
              </a:buClr>
            </a:pPr>
            <a:r>
              <a:rPr lang="de-DE" sz="1300" dirty="0" smtClean="0">
                <a:solidFill>
                  <a:schemeClr val="tx2">
                    <a:lumMod val="50000"/>
                  </a:schemeClr>
                </a:solidFill>
              </a:rPr>
              <a:t>Offen für Verzerrung durch Vorgesetzte</a:t>
            </a:r>
          </a:p>
        </p:txBody>
      </p:sp>
      <p:cxnSp>
        <p:nvCxnSpPr>
          <p:cNvPr id="39" name="Gerade Verbindung 47"/>
          <p:cNvCxnSpPr/>
          <p:nvPr/>
        </p:nvCxnSpPr>
        <p:spPr>
          <a:xfrm>
            <a:off x="2551370" y="4584862"/>
            <a:ext cx="35276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48"/>
          <p:cNvCxnSpPr/>
          <p:nvPr/>
        </p:nvCxnSpPr>
        <p:spPr>
          <a:xfrm>
            <a:off x="2556545" y="3950081"/>
            <a:ext cx="35276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49"/>
          <p:cNvCxnSpPr/>
          <p:nvPr/>
        </p:nvCxnSpPr>
        <p:spPr>
          <a:xfrm>
            <a:off x="2544492" y="3325689"/>
            <a:ext cx="35276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feld 41"/>
          <p:cNvSpPr txBox="1"/>
          <p:nvPr/>
        </p:nvSpPr>
        <p:spPr>
          <a:xfrm>
            <a:off x="2551031" y="2763393"/>
            <a:ext cx="367715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</a:pPr>
            <a:r>
              <a:rPr lang="de-DE" sz="1300" dirty="0" smtClean="0">
                <a:solidFill>
                  <a:schemeClr val="tx2">
                    <a:lumMod val="50000"/>
                  </a:schemeClr>
                </a:solidFill>
              </a:rPr>
              <a:t>Gefahr der Fixierung auf Kosten, da einzig rechenbare Größen</a:t>
            </a:r>
          </a:p>
        </p:txBody>
      </p:sp>
      <p:cxnSp>
        <p:nvCxnSpPr>
          <p:cNvPr id="43" name="Gerade Verbindung 19"/>
          <p:cNvCxnSpPr/>
          <p:nvPr/>
        </p:nvCxnSpPr>
        <p:spPr>
          <a:xfrm>
            <a:off x="2548050" y="5204578"/>
            <a:ext cx="35276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21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39750" y="574675"/>
            <a:ext cx="6840538" cy="431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200" dirty="0">
                <a:solidFill>
                  <a:schemeClr val="accent1">
                    <a:lumMod val="50000"/>
                  </a:schemeClr>
                </a:solidFill>
              </a:rPr>
              <a:t>Ziel der Veranstaltung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39750" y="1412776"/>
            <a:ext cx="8424863" cy="47705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Antworten auf die Fragen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</a:rPr>
              <a:t>Über welche Maßnahmen reden wir in der Personalentwicklung?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Klassifikation von Maßnahmen der Personalentwicklung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Verbreitung der Methoden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Aufwand für Maßnahmen der Personalentwicklung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1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1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1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</a:rPr>
              <a:t>Warum braucht es ein Personalentwicklungscontrolling?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800" dirty="0">
              <a:solidFill>
                <a:schemeClr val="accent1">
                  <a:lumMod val="50000"/>
                </a:schemeClr>
              </a:solidFill>
            </a:endParaRP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Definition und Ziele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Funktionen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1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1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14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</a:rPr>
              <a:t>Wie lässt sich PE-Controlling in der Praxis umsetzen?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Synopse von Modellen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Vorstellung des </a:t>
            </a:r>
            <a:r>
              <a:rPr lang="de-DE" sz="1400" dirty="0" err="1" smtClean="0">
                <a:solidFill>
                  <a:schemeClr val="accent1">
                    <a:lumMod val="50000"/>
                  </a:schemeClr>
                </a:solidFill>
              </a:rPr>
              <a:t>Kirkpatrick</a:t>
            </a: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-Modells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Würdigung</a:t>
            </a:r>
            <a:endParaRPr lang="de-DE" sz="14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87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39750" y="574675"/>
            <a:ext cx="6840538" cy="431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200" dirty="0">
                <a:solidFill>
                  <a:schemeClr val="accent1">
                    <a:lumMod val="50000"/>
                  </a:schemeClr>
                </a:solidFill>
              </a:rPr>
              <a:t>Konzeption eines PE-Controllings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39751" y="1412776"/>
            <a:ext cx="8135938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Was folgt aus der Erkenntnis, dass das PE-Controlling  …  ist?</a:t>
            </a: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AutoShape 4" descr="data:image/jpeg;base64,/9j/4AAQSkZJRgABAQAAAQABAAD/2wCEAAkGBhQSERQSEhQSFRUWFRYYGBcXGBUUGBYXFRcVFRQXFhcYHCYfFxkkGxcXHy8gJCcpLCwsFx8xNTAqNSYrLCkBCQoKBQUFDQUFDSkYEhgpKSkpKSkpKSkpKSkpKSkpKSkpKSkpKSkpKSkpKSkpKSkpKSkpKSkpKSkpKSkpKSkpKf/AABEIAOEA4QMBIgACEQEDEQH/xAAcAAEAAgMBAQEAAAAAAAAAAAAABQYBBAcDAgj/xABEEAABAwEFBAcFBgMHBAMAAAABAAIRAwQFEiExBkFRYRMicYGRobEHMlJiwRRCcrLR8BUjgiQzc5KiwuEWNEPxRFNj/8QAFAEBAAAAAAAAAAAAAAAAAAAAAP/EABQRAQAAAAAAAAAAAAAAAAAAAAD/2gAMAwEAAhEDEQA/AO4oiICIiAiIgIiICIiAiIgIiICIiAiIgIiICIiAiIgIiICIiAiIgIiICIiAiIgIiICJKICIiAiIgIiICIiAiIgIiICIiAiIgIiICIiAiKIvK+XMqdGym5xgEuygTMa6nJBJ1awaJJhR1e9D90R26qIrXi6Ze2oO0LIvFu8O8Cg3vt9T4j5L6bb3/F5BaTbczjHaCPovRtrpnR7PEIN5lvfvI8F6C8XcAtNrgdCO4gr0hBti8TvC+m3jy81pwkIN7+IDgVkXg3mtAMTokEiLc3ivoWtvFRmBfMIJcWhvEL66UcR4qHwrGFBNByyoYFfQeeJQS6KJ6R3EoLS/iUEsii/tr+Kfb3fsIJRFGfxN3ALH8XPwhBKIov8AjXy+ayL7HwnxQSaKO/jTfhd5LZsdtbVBLDMGDyIgx5oNhFiVlB4W55FJ5bqGuI7QMlRWW6s8YyGnmRn6q+12y1w4g+ioTDhphojL6IKrdl41aloa97i8y4H4WtzBDRoBorhTvEsbOHwdBjw1UVZrJTZkxsGMzJJPjp3KB2n2kFMGmycW8cEEnf8At44RTowHuIGJ0OwyYkBWGwXmGMAd13AAEkAAkb9cpzXGbPXLnYic5nwXUrE5xpsLveIaT2xnCCedbKAInA474b1RO4ZSe1e7K9EtxHCBoIMEngqfeO09Kg4Ne7PkMUdqkLJamPaHswlrswQMkEnet/Wez08bnunQNY4kuPAD9V63NehrsbUDnBrhMGDHLmudbb1SXU2gHeZ3Zx55Kf2Wog2akXHMM4xvKC4Wy3imJNTsBaJPcvhl41PkP9J9Q5V232frAiSIjVe1O0OwgNMGYnlCC1NqPj/x+Meq1ad7B3uhr5JHVdIJBg5xGoKp+19tqtoOAqGDAMQDB1GW5amw9ueKJa0CGvOZnIQDHmg6ELQ7fTd5FebryA1ZU7mgjyKrlvvGqWwIAJEls6b+xfVgthDMJzwjylBZG25hE9b/AClZ/iFPXF4yPooRm0JDcmuA7clXLl2vqVrTU6Qw0tlrfhAMd5MjNB0BtvYfvt8V6faGnePEKFZfTAAIEfhQ3xROoZ4QgmscpKghbqBkgN7jCi6l+03Wn7OwvaQ0kkPcRIg4Ru0MoLh3L5LAomkzLOrWnkWkeYWrXvA9J0TK7sUT1msMcO8oJ80AvN9MBQ1OtX31GR+D9CvZ9Z8TjpHtxD65IPO+bZ0VJzydMgOJOgUl7PiTZMR1dVeTzOQ+ioN/Xq6s9oMYQJEGQZ+9zyXRNhaWGxUueN3i4oLAixCygwVz60ZFw4EiO9dCXPr1eBVqtO57vWUEcyq3FhkYomN4B3rUvO46Vf3xBIyeNWnd2jiFW7ZXLLU57fea6e0FoJHmrXZ7U2oAQYBb3ygpN47N1LM8YhLScnDQ/or6w9Ty8slsUqzXsNOqNBv3jd4LzqUcJygsOnDLcg5htET0z5+N3qY8lZfZ7ajgqsOgLXDliDgfyhWUbOWSq532lrhizxNn6L6seztnsxf9nNQtdhkvPwzGHIZZ70ELthT/AJbT83qD+ikdl3f2Znf+YqP2kfLQ0nfMeXqVv7NjDZ2zz9SgkH6R4fos0bPDZnMmI36TKg7dfTqVqYx0dG5ok7wTIBngpsP0QRe175s5HMbvRamwtQCm+THXPPc3ktnanOge0eoWjsW09G/8f+1qC0GmI1H79VqU2EOdvEHwXjbb4ZSLA+RjMA7h28lINrwCAYDhBHEFB4ObDCIj9FStm2/2qPkervVGRPJUvZMf23h1HfRBdnuwjPcM50H7hRB2rsxy6Sn35eoUvXo4gQfDt1UQNmLMcjZ6Xb12z4OQfP8AFqTpw1KZn5mg5d6rdntc26Wmeu4Eg64ssip217IWQU3O6EggEyKtWMhwLlVLiAFqYBud6AoOghuUzHBadRpbUxEmYz5kaenktxrjA4frmvm208QxAZj9wg9q14uDAQTJWhed8VOhfnHV1ynPI5rZr0w2nThwJIcSBBgSIB4HIqJvsEUXbtPCUEPdlQlgndIHYD/yu07HsixUMvuT4klcVuv+6B4z6ldx2dEWWh/hM/KEEkiwsoCg9qbI00S7CJkZwJ0I11U4oXaC30wOhcYJgyQYAnLtQcIq2zruDjLpIJOpjipOx2iqxhc3Nu/KQtnafZSgx7n0rQ5z3EuwYIA75yCm9jbu6WzljoAzBJ8MuKCuN2nfwbPHOfVTOyVt6atUbUOLEzLkWkHLhqq9tVsvUsj8WKmWE5AOGKObdy3/AGfXfXq2gPpsJY2cTjk0SNJ48kEhW2hNOo5hxZGN2Y70tG1ciAP9qbdbPVKL+mLeq4xIIOZ05qo1K0IJOpai92Jxk+nYrDdVaaYDcznI75GSozLeJ1Vw2KYXVMW6EEftC3HUEfCOcZlT9w20PphpPWbAPMbiqteNI06z2cHHw3KVuawmpTe5pIcOEhBL7RMH2cjm31C19j7JDHj5pHgFAVbU/NjnOInQmdFJ3Dav5gbnBOYCDG2tn9wc3fRSWzNrNWkA7N7RDufAqBvi2ONUteZwFwHf/wCl6XDanioXMEmMxuIQW+pRhp7D6KmbI0f7UT8jvMhTNXbDJzTTg5jI/wDCjLjtYpVA455EeMR6ILXaqTsLo96DHbGSqgsV6DSpQf2ub6kBWavtLRa4tqAgiOJyK+HbQ2d0daI7kFbrUr0wuaaNJ2IEEtcw6/1/RQ1x3Y+namtqZOBJIkGDhJgkGFfm3rSd95p7x+qr1hYHWouHxP3zx0I5ILBVOBpPJQlwbRGqXtqQCDu4HRSt51QWECNCctypFjbgfjnhMcN6C41GQ7Lw7VE3+/8AluHMLdZWMDOR9NVF34f5feg8Ltb/ACWdnqSu6XSyKFIcKbB/pC4fY2xSYPlHou72cdVv4R6BB9osogKu7W2bJlX4ThPYdPP1ViWne9DHRqN+UkdoEjzCDlG0FnhwfGRBH1+hUhdVOKTddOzU6rZr2ZtVjcU4ZExE84819UmACAIGgGuQ070FU2gs56QzJmNfD6K0XNNKk1rHFoDcoGXMntMrVtt2is9oxBoGZJBzGuXPcti1P6Om53y5R5eqCr7R3k+vWGJznQ6GjWADuHNWO7dlKDXY30+l4Nd7g7vvHtyUDs1ZsdqxHPAJ7zl+qtF+3x9npYxroOCCTY+mwR9mpAfKxn6Lao9A5stY1p4tGEjhIC53cftFqGqGVgwtLokAjDOQnPMK52rNuJog8spHDVBW76uLpbVm7C0+87XIawOMKy2GjYLJSdGM5EmS4kwoC7rz6Ws5pzynw18l7X8z+U7s+oQVy3jpnvqsbhGOMOpAIBbJ3lb+z9mPTNXvscGurVaToMtae8SrrRuVjSHNaJCCmbV7J161ZzqDAZicwMz2rz2c2erWQGraejawnCBixOcTlAAn1VntlR3TP6zgBGhymAqttfanlwBcThYSJOmZ/QIPLae6MD8QGRUTREELo5sjbTZ2He5oPkomhs30dRr3AOAIy4ndPegrO3NndS6KoQ4YmAZgiY0VTFvXfKpbUaOlo0qnJ3W/MCou13JYj71jpSeAA/LCDjLbepGyW/Q810ipsddrj1qBYOLXPyVDoXPSrW7oqM06GPVxlwYPeceZ+oQbO0toIcx7SQ17BIBMSMjkohlomAuk39sZZq1JtOnVbTDNCSXEjnK5xbbodQrBodjYT1XREweG5BK2p9SlTaQco4AqCtt8PqdV0RyELpNK4m2izYXODThGHLU9vguc3pszWs5JeBhJycCDO8IJ+yU56IfgHjAXc2hcXuqlNag3/wDSmP8AUF2hBlFhZQF8Vmy0jiD6L7WCg5tQfhMbj+/VRe1NYiicJIJIgg57z9FO1LFiEmRhLx4FU++bxxHA7VrvHKEFhu6salNjiMy0E9sQfNa991Ip4fiIH1K0rnvNrGYcyvi9raHkQMhPKDl+iBssYrE/FIHd+ypnae73V6WBvvB2W7koCwPhzQMs1dDaGZNc5ocdJIE9iDllo2HtrHSKFRw4tEjyXT7MeqAdY7FI9PULcGI4fUcJ1hQ963m2iCJBeRAA3dqCs3MyLXloek8Nyn73bNF/Z6EFRNz0x0ocTnn5hWC2WXEwsmMQInXXegpNw3jgtw4EALrFG0ZKD2fu+yWYz0bnv+N+EnuGgW5tDtTSpUv5VMdI6Q2WgBsauP0HNB5WuDVcefaPdVL2zycf8P6lWqwv6RgfvIafECVA7S3DWtNQMpNJloBdoGiTqSgltgryD7M1s5tyU9eFQBoOvWHqtDZXYL7NTh9aSczhGQ7yvq+Xsp1RQD8Ty3EREQJETnqeCDFsvMta5zQXYQTA+9A071Vam3rx/e2G1M5hrj6tAVhdUABmANSdIH0WvZ72Y53Urtj5ag/VBBD2iWZ2RFVp4FuvgSorY2tNrJ+V2XgrhtRbgbLUOIkYc5OLfxKpOwlYG0E/I7zLUHQbdU6oJ/fFQVosbXHCQNZCk8U5k7t683WYGM9+7PLeg8qlRzYDS4ZDKSq5tXaHODAST29qtVtwuqOc2YnLsAgKo7SDrsHZ5uQTFxD+1UP8Vnquwrkmy7ZttD8c+AJXW0BERAXxVqhoLnEADUr7UbtE2bPU7AfBwQV6tTx9VjgJLjnG8k6SPVUjaDYG2vql9NrHA8HNBPdKs1GkIkz4/uF902kRD3dmvgUFYuDZW2U6k1qLg0anI+S175GCs4btVdje1SnEukfvVQN42BtWtJOWsct4QY2Np0y/pqjS7CYaIyn4jOscFtbWuF5VxZWuFFlIY31C3EXOPuNa0ZxxMrcvN5NmApEUzTbLS1od1QJLYdlB1lUCz7S1mWh1TqOc4BpkQMjlocigxfVy1bGY+1F7YJhj6oyGkg5eq1LstmLU5881bbdsvVtdYG0vpUqTRn0Zc9zgM4ALclWbwuiky0Fll6RzZgY9Sd+QGkoJWz23CQQcwp23X0aQpuIBDxPCCDmva6PZtTc1jqtd4fElrcOEHhJzK3NsNhH1KDW2Ylzmn7xAy5cUEMzaphglp8QV4XheQqlhE9WfOFX7VsheFEEuouIGpbDvReFitp0MgjUHVB0i47RFHNpLWzJEZAcV6uvWk73XjxUTsfWqVGVGtY5zd5AyEg71RLfePR1XsIMtcQg6dQtfzntBKgLvZitT6hcSZeJO/Qa79FTqd/cyPJSVgvcZEcQgvVpoBzXNcJDgQRyKgquxFkJ/uCPw1Hj1JXxft8Gm9paYa5oIGUcCtJm1Lt+E/vtQe7tg7PGTrQ0Tpja4d4LZWrs7ZRTrucJwxAngSNVsDaSdw8Vm7qgJDeOSDevyqRRcGmDG7LgvDZq8C+mGvPWaYk7+BWL0tI6zCesDByyyK0rM8NIjv7EE7WME96rd+GatMfh/NKn318QGYkRvGc6KBvT+/aDuw+WaCw7Gf99R/q/I5dXXJ9jP+/pf1+TCusICIiAtK+GzQqfgPlmt1a9vbNKoOLHehQc5vIzZ6g+R3oT9Fzey35Us9aWuOGes2ThI3iPqulOdiY5m8g59oWlQ2QsUfzWPqP3uLi3yGgQS0h7PlcBHYQqzdlocLQ0OOUuZ6gfRWjq4YEQAB2AZD0VYogGsCP8A7J88ggslUdR44sd+Url9VvXC6rhmRyI8iFULu2Or13tcG4Wg6u0PJBcGVIyVGomLUz/EI8yFeCwiRw+ioz2RaByqn8yC+UDuOUbwvqleDTkyoCeAcD5SvmQqfU9nDHOL22io15OKRTaQDyh4KC9MvB4GRz5qnbQNZaLQ3C0NeQQ6MpI488lZ7O2GtaXFxDQC45YiAATHE696otrvQfbZZ7ragk8TkDHLVBfNnbWbNSFNjARqZOriMyvevTslaTVslI8TDZJ7oWqw6xO9Q1uvytSqFrbJXqsy67Biz3iANyCUtGy11v8A/juaflLh9VRKFzUq1uNOiHU6OLeZcGN949p3DmFYf+uafu1KNopE8aZH1UXss7FaXO0kO8JCC37QbB2e006baNZtLAIzl09plVWv7Ia49y00Hd5b9Fb3v1zAA7l8MqT7rj3QUFGqezO3tzAY78L2nyJlR92Mrmu2i1uKoH4YGeYmc+UFdFtlqe2m+HH3XehzVS2KdhqvqNzdoOUnj3IPPbKx16NVpcwy5omM8wo27LdieAeK6dbb4rOpuG+CBoRMKivuPDXbUYOq6CRwKDz2lpdFDgDhO9Q1318VSnnP/AXTq9Wm+l9neGvZzBnnBCodqu6lStWGiCGg7zOeEzHJBZ9hRN4M5MqH/TH1XVlyj2anFeDz8NJ8f5mgrq6AiIgwsObIjisogoW1l3mhh+z0a9RxzJgljRwkCZVVqbSPYevRqA85HqF2dYcwHUA9uaDgd6bUVqgLKTejB1PvOjgDuUfYaNsc4BjS8zpBnyX6FN3UtTTp/wCVv6L1p0Gt91oHYAPRBz+7rHa20sdoo9GQM4c1wj4sjIPEFelO3kaOIV2vK7mV6bqVScLtYJB8QqhX9ldL/wAdeszlkfSEEfbbxp0mF73BoA1n04lU2yXzSqVcWIAl2U8zKudb2QYjLrSXfiaT6uUhdvsps9Mg1D0kZxAaMtJQatOplu1VX/6xqNqlppsIBMxIP1Vrv66a9KpFCz1KtOAcQc2Z5DVVWzezW12lzqhmhmYDyRzgACe9BZ3VG1KeU4XNzExk7s01VBvKwik9zWzDXZb8jors+66lhs7G2h7IyZjmZIkjnpyVYvCi+0WgCzBtRz8OhyyGc+CC3WJ002nTIHxaF5PvKm10OqNB55ea+qbH0gGVG4XAAEDMSBBAO8KmbTW1rK0OncchMZDVBbb4tQfQc1jpmBEzOY3BRlxWLBV/pPqFB2e/aBABcQR2t9VP3Ja2PccNQOy79QgmbZZWva5js2uEEZjIjPTRQB2Hs33Onp/gqn/cCfNWC2UXmm/oiA8ggE5gHcVACy3kzSrZKv4g5h/KPVBqXxs+6hSLm2m0lu9j3S0zumfovPYVubzyb9Vm+G2+vTNF9CmASCXMqNOQ1yxea+9g6OHphwwD8yC1tkeC16Fhms1m5x8Bv/VZva8m2dmMgkSMhC9aVXE0Pa7mCOBH6INSpT6rjzVStpi0O5YvIK51WdXvVHvWpFWoeGNBb/ZFYiatev8AdDRTHMkhx/KPFdRVd2Cuj7PYaTSIc8dI7tfmB3NgdysSAiIgIiwgyiwsoMLKIgLELKICLCygxCQsog8bRZGVBD2tcODgHDzXhZLmo0nF9OlTY45S1oHotxEENtBsuy14cb6jcMxgIAz3xGqibB7NKDH4qjn1uTvqZz8lcFhBAV9g7E7Wgwdkj6rWoezyy0iX0muY4iJ1y1IjuCtCIOWWraB1JxD6FYAEwSIMbiZiMl5t2voHXpGnm2fRdXc0HVaNpuKz1Pfo0ndrGz4wg5xXv+g5jgHtnCdcjodARqtHYeqXCqSzDBbvzIOLMroFf2fWJxkUsP4XOHlJC27HszSo0nso9Vz2kYz1iJ08OCDnm2NYCgS6QMQHrpzXnsjezXM6MGQ3SeH/AB9VKWn2U1Tl07XtnR2MRzjMKWuz2X0KQxY6nSfE2GgH8MGR2oI60EbtFVLuuz7VeDaWrXVJd+BpxO8QI71K3oLdQe5ps5e0Ew8McQRxBapH2W3O7p69pqNIdGHMEZvMmJ5DzQdLaFlEQEREBERAREQEREBERAREQEREBERAREQEREBERAREQEREBERAREQEREBERAREQEREBERAREQEREBERAREQEREBERAREQEREBERAREQEREBERAREQEREBERAREQEREBERAREQEREBERAREQEREBERAREQERE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7" name="AutoShape 7" descr="https://encrypted-tbn2.gstatic.com/images?q=tbn:ANd9GcQ1U15kXEpk5o5ewaizZnTL2valctIlhl1djf_tRxlFiWk9TEQX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7" name="Textfeld 36"/>
          <p:cNvSpPr txBox="1"/>
          <p:nvPr/>
        </p:nvSpPr>
        <p:spPr>
          <a:xfrm>
            <a:off x="6175938" y="3351350"/>
            <a:ext cx="225095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>
                <a:solidFill>
                  <a:schemeClr val="tx2">
                    <a:lumMod val="50000"/>
                  </a:schemeClr>
                </a:solidFill>
              </a:rPr>
              <a:t>Möglicher Standpunkt:</a:t>
            </a:r>
          </a:p>
          <a:p>
            <a:pPr algn="ctr"/>
            <a:endParaRPr lang="de-DE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de-DE" sz="1200" dirty="0" smtClean="0">
                <a:solidFill>
                  <a:schemeClr val="tx2">
                    <a:lumMod val="50000"/>
                  </a:schemeClr>
                </a:solidFill>
              </a:rPr>
              <a:t>„Der Aufwand, PE-Controlling zu machen übersteigt den Nutzen aus dem Controlling“</a:t>
            </a:r>
          </a:p>
          <a:p>
            <a:pPr algn="ctr"/>
            <a:endParaRPr lang="de-DE" sz="12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692211" y="3351350"/>
            <a:ext cx="223202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>
                <a:solidFill>
                  <a:schemeClr val="tx2">
                    <a:lumMod val="50000"/>
                  </a:schemeClr>
                </a:solidFill>
              </a:rPr>
              <a:t>Möglicher Standpunkt:</a:t>
            </a:r>
          </a:p>
          <a:p>
            <a:pPr algn="ctr"/>
            <a:endParaRPr lang="de-DE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de-DE" sz="1200" dirty="0" smtClean="0">
                <a:solidFill>
                  <a:schemeClr val="tx2">
                    <a:lumMod val="50000"/>
                  </a:schemeClr>
                </a:solidFill>
              </a:rPr>
              <a:t>„Personalentwicklung ist unumgänglicher Bestandteil der Sozialleistung“</a:t>
            </a:r>
          </a:p>
          <a:p>
            <a:pPr algn="ctr"/>
            <a:endParaRPr lang="de-DE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3454100" y="3351350"/>
            <a:ext cx="22509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>
                <a:solidFill>
                  <a:schemeClr val="tx2">
                    <a:lumMod val="50000"/>
                  </a:schemeClr>
                </a:solidFill>
              </a:rPr>
              <a:t>Möglicher Standpunkt:</a:t>
            </a:r>
          </a:p>
          <a:p>
            <a:pPr algn="ctr"/>
            <a:endParaRPr lang="de-DE" sz="1200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de-DE" sz="1200" dirty="0" smtClean="0">
                <a:solidFill>
                  <a:schemeClr val="tx2">
                    <a:lumMod val="50000"/>
                  </a:schemeClr>
                </a:solidFill>
              </a:rPr>
              <a:t>„Controlling von PE-Maßnahmen ist methodisch so schwierig, wenn man zu validen Ergebnissen kommen will“</a:t>
            </a:r>
          </a:p>
        </p:txBody>
      </p:sp>
      <p:sp>
        <p:nvSpPr>
          <p:cNvPr id="40" name="Rechteck 39"/>
          <p:cNvSpPr/>
          <p:nvPr/>
        </p:nvSpPr>
        <p:spPr>
          <a:xfrm>
            <a:off x="6092467" y="2790570"/>
            <a:ext cx="2488739" cy="1862566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41" name="Rechteck 40"/>
          <p:cNvSpPr/>
          <p:nvPr/>
        </p:nvSpPr>
        <p:spPr>
          <a:xfrm>
            <a:off x="6102556" y="2792651"/>
            <a:ext cx="2478650" cy="49244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42" name="Textfeld 41"/>
          <p:cNvSpPr txBox="1"/>
          <p:nvPr/>
        </p:nvSpPr>
        <p:spPr>
          <a:xfrm>
            <a:off x="6392147" y="2884983"/>
            <a:ext cx="19113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solidFill>
                  <a:schemeClr val="bg1"/>
                </a:solidFill>
              </a:rPr>
              <a:t>„teuer“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43" name="Rechteck 42"/>
          <p:cNvSpPr/>
          <p:nvPr/>
        </p:nvSpPr>
        <p:spPr>
          <a:xfrm>
            <a:off x="578011" y="2790570"/>
            <a:ext cx="2488739" cy="1862566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44" name="Rechteck 43"/>
          <p:cNvSpPr/>
          <p:nvPr/>
        </p:nvSpPr>
        <p:spPr>
          <a:xfrm>
            <a:off x="588100" y="2792651"/>
            <a:ext cx="2478650" cy="49244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45" name="Textfeld 44"/>
          <p:cNvSpPr txBox="1"/>
          <p:nvPr/>
        </p:nvSpPr>
        <p:spPr>
          <a:xfrm>
            <a:off x="852573" y="2884983"/>
            <a:ext cx="19113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solidFill>
                  <a:schemeClr val="bg1"/>
                </a:solidFill>
              </a:rPr>
              <a:t>„nicht nötig“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46" name="Rechteck 45"/>
          <p:cNvSpPr/>
          <p:nvPr/>
        </p:nvSpPr>
        <p:spPr>
          <a:xfrm>
            <a:off x="3322054" y="2780928"/>
            <a:ext cx="2488739" cy="1862566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47" name="Rechteck 46"/>
          <p:cNvSpPr/>
          <p:nvPr/>
        </p:nvSpPr>
        <p:spPr>
          <a:xfrm>
            <a:off x="3332143" y="2784383"/>
            <a:ext cx="2478650" cy="49244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48" name="Textfeld 47"/>
          <p:cNvSpPr txBox="1"/>
          <p:nvPr/>
        </p:nvSpPr>
        <p:spPr>
          <a:xfrm>
            <a:off x="3393519" y="2888989"/>
            <a:ext cx="23721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solidFill>
                  <a:schemeClr val="bg1"/>
                </a:solidFill>
              </a:rPr>
              <a:t>„schwierig“</a:t>
            </a:r>
            <a:endParaRPr lang="de-DE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22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39750" y="574675"/>
            <a:ext cx="6840538" cy="431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200" dirty="0" smtClean="0">
                <a:solidFill>
                  <a:schemeClr val="accent1">
                    <a:lumMod val="50000"/>
                  </a:schemeClr>
                </a:solidFill>
              </a:rPr>
              <a:t>Haben Sie </a:t>
            </a:r>
            <a:r>
              <a:rPr lang="de-DE" sz="2200" smtClean="0">
                <a:solidFill>
                  <a:schemeClr val="accent1">
                    <a:lumMod val="50000"/>
                  </a:schemeClr>
                </a:solidFill>
              </a:rPr>
              <a:t>noch Fragen?</a:t>
            </a:r>
            <a:endParaRPr lang="de-DE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313754" y="2887776"/>
            <a:ext cx="654141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de-DE" sz="2800" dirty="0" smtClean="0">
                <a:solidFill>
                  <a:schemeClr val="accent1">
                    <a:lumMod val="50000"/>
                  </a:schemeClr>
                </a:solidFill>
              </a:rPr>
              <a:t>Controlling von Maßnahmen der Personalentwicklung</a:t>
            </a:r>
          </a:p>
          <a:p>
            <a:pPr algn="ctr">
              <a:defRPr/>
            </a:pPr>
            <a:endParaRPr lang="de-DE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</a:rPr>
              <a:t>– Das Modell von </a:t>
            </a:r>
            <a:r>
              <a:rPr lang="de-DE" sz="1600" dirty="0" err="1" smtClean="0">
                <a:solidFill>
                  <a:schemeClr val="accent1">
                    <a:lumMod val="50000"/>
                  </a:schemeClr>
                </a:solidFill>
              </a:rPr>
              <a:t>Kirkpatrick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</a:rPr>
              <a:t>: Anwendung und Grenzen –</a:t>
            </a:r>
            <a:endParaRPr lang="de-DE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0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514751" y="1916832"/>
            <a:ext cx="6768752" cy="1224136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solidFill>
              <a:schemeClr val="accent1">
                <a:shade val="50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539750" y="574675"/>
            <a:ext cx="6840538" cy="431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200" dirty="0">
                <a:solidFill>
                  <a:schemeClr val="accent1">
                    <a:lumMod val="50000"/>
                  </a:schemeClr>
                </a:solidFill>
              </a:rPr>
              <a:t>Ziel der Veranstaltung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39750" y="1412776"/>
            <a:ext cx="8424863" cy="49859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Antworten auf die Fragen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</a:rPr>
              <a:t>Über welche Maßnahmen reden wir in der Personalentwicklung?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Klassifikation von Maßnahmen der Personalentwicklung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Verbreitung der Methoden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Aufwand für Maßnahmen der Personalentwicklung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1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1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1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</a:rPr>
              <a:t>Warum braucht es ein Personalentwicklungscontrolling?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800" dirty="0">
              <a:solidFill>
                <a:schemeClr val="accent1">
                  <a:lumMod val="50000"/>
                </a:schemeClr>
              </a:solidFill>
            </a:endParaRP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Definition und Ziele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Funktionen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1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1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14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</a:rPr>
              <a:t>Wie lässt sich PE-Controlling in der Praxis umsetzen?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Synopse von Modellen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Vorstellung des </a:t>
            </a:r>
            <a:r>
              <a:rPr lang="de-DE" sz="1400" dirty="0" err="1" smtClean="0">
                <a:solidFill>
                  <a:schemeClr val="accent1">
                    <a:lumMod val="50000"/>
                  </a:schemeClr>
                </a:solidFill>
              </a:rPr>
              <a:t>Kirkpatrick</a:t>
            </a: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-Modells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Würdigung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14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01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39750" y="574675"/>
            <a:ext cx="813593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2200" dirty="0" smtClean="0">
                <a:solidFill>
                  <a:schemeClr val="accent1">
                    <a:lumMod val="50000"/>
                  </a:schemeClr>
                </a:solidFill>
              </a:rPr>
              <a:t>Maßnahmen der Personalentwicklung</a:t>
            </a:r>
            <a:endParaRPr lang="de-DE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539750" y="1412776"/>
            <a:ext cx="8424863" cy="14773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Übersicht über Maßnahmen</a:t>
            </a: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553728" y="2852936"/>
            <a:ext cx="1836668" cy="2664296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en-US" sz="1600" b="1" dirty="0" smtClean="0">
              <a:solidFill>
                <a:schemeClr val="tx2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1600" b="1" dirty="0" smtClean="0">
                <a:solidFill>
                  <a:schemeClr val="tx2"/>
                </a:solidFill>
              </a:rPr>
              <a:t>INTO THE JOB</a:t>
            </a:r>
          </a:p>
          <a:p>
            <a:pPr algn="ctr">
              <a:spcAft>
                <a:spcPts val="600"/>
              </a:spcAft>
            </a:pPr>
            <a:endParaRPr lang="en-US" sz="1200" i="1" dirty="0" smtClean="0">
              <a:solidFill>
                <a:schemeClr val="tx2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1200" i="1" dirty="0" err="1" smtClean="0">
                <a:solidFill>
                  <a:schemeClr val="tx2"/>
                </a:solidFill>
              </a:rPr>
              <a:t>Ausbildung</a:t>
            </a:r>
            <a:endParaRPr lang="en-US" sz="1200" i="1" dirty="0" smtClean="0">
              <a:solidFill>
                <a:schemeClr val="tx2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1200" i="1" dirty="0" err="1" smtClean="0">
                <a:solidFill>
                  <a:schemeClr val="tx2"/>
                </a:solidFill>
              </a:rPr>
              <a:t>Umschulung</a:t>
            </a:r>
            <a:endParaRPr lang="en-US" sz="1200" i="1" dirty="0" smtClean="0">
              <a:solidFill>
                <a:schemeClr val="tx2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1200" i="1" dirty="0" smtClean="0">
                <a:solidFill>
                  <a:schemeClr val="tx2"/>
                </a:solidFill>
              </a:rPr>
              <a:t>Trainee-</a:t>
            </a:r>
            <a:r>
              <a:rPr lang="en-US" sz="1200" i="1" dirty="0" err="1" smtClean="0">
                <a:solidFill>
                  <a:schemeClr val="tx2"/>
                </a:solidFill>
              </a:rPr>
              <a:t>Programme</a:t>
            </a:r>
            <a:endParaRPr lang="en-US" sz="1200" i="1" dirty="0" smtClean="0">
              <a:solidFill>
                <a:schemeClr val="tx2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1200" i="1" dirty="0" err="1" smtClean="0">
                <a:solidFill>
                  <a:schemeClr val="tx2"/>
                </a:solidFill>
              </a:rPr>
              <a:t>Hochschulprogramme</a:t>
            </a:r>
            <a:endParaRPr lang="en-US" sz="1200" i="1" dirty="0" smtClean="0">
              <a:solidFill>
                <a:schemeClr val="tx2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1200" i="1" dirty="0" err="1" smtClean="0">
                <a:solidFill>
                  <a:schemeClr val="tx2"/>
                </a:solidFill>
              </a:rPr>
              <a:t>Praktika</a:t>
            </a:r>
            <a:endParaRPr lang="en-US" sz="1200" i="1" dirty="0">
              <a:solidFill>
                <a:schemeClr val="tx2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2591316" y="2852936"/>
            <a:ext cx="1836668" cy="2664296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en-US" sz="1600" b="1" dirty="0" smtClean="0">
              <a:solidFill>
                <a:schemeClr val="tx2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1600" b="1" dirty="0" smtClean="0">
                <a:solidFill>
                  <a:schemeClr val="tx2"/>
                </a:solidFill>
              </a:rPr>
              <a:t>ON THE JOB</a:t>
            </a:r>
          </a:p>
          <a:p>
            <a:pPr algn="ctr">
              <a:spcAft>
                <a:spcPts val="600"/>
              </a:spcAft>
            </a:pPr>
            <a:endParaRPr lang="en-US" sz="1200" i="1" dirty="0" smtClean="0">
              <a:solidFill>
                <a:schemeClr val="tx2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1200" i="1" dirty="0" err="1" smtClean="0">
                <a:solidFill>
                  <a:schemeClr val="tx2"/>
                </a:solidFill>
              </a:rPr>
              <a:t>Arbeitsunterweisung</a:t>
            </a:r>
            <a:endParaRPr lang="en-US" sz="1200" i="1" dirty="0" smtClean="0">
              <a:solidFill>
                <a:schemeClr val="tx2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1200" i="1" dirty="0" smtClean="0">
                <a:solidFill>
                  <a:schemeClr val="tx2"/>
                </a:solidFill>
              </a:rPr>
              <a:t>Mentoring-</a:t>
            </a:r>
            <a:r>
              <a:rPr lang="en-US" sz="1200" i="1" dirty="0" err="1" smtClean="0">
                <a:solidFill>
                  <a:schemeClr val="tx2"/>
                </a:solidFill>
              </a:rPr>
              <a:t>Programme</a:t>
            </a:r>
            <a:endParaRPr lang="en-US" sz="1200" i="1" dirty="0" smtClean="0">
              <a:solidFill>
                <a:schemeClr val="tx2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1200" i="1" dirty="0" smtClean="0">
                <a:solidFill>
                  <a:schemeClr val="tx2"/>
                </a:solidFill>
              </a:rPr>
              <a:t>Coaching</a:t>
            </a:r>
          </a:p>
          <a:p>
            <a:pPr algn="ctr">
              <a:spcAft>
                <a:spcPts val="600"/>
              </a:spcAft>
            </a:pPr>
            <a:r>
              <a:rPr lang="en-US" sz="1200" i="1" dirty="0" smtClean="0">
                <a:solidFill>
                  <a:schemeClr val="tx2"/>
                </a:solidFill>
              </a:rPr>
              <a:t>Job Rotation</a:t>
            </a:r>
          </a:p>
          <a:p>
            <a:pPr algn="ctr">
              <a:spcAft>
                <a:spcPts val="600"/>
              </a:spcAft>
            </a:pPr>
            <a:r>
              <a:rPr lang="en-US" sz="1200" i="1" dirty="0" smtClean="0">
                <a:solidFill>
                  <a:schemeClr val="tx2"/>
                </a:solidFill>
              </a:rPr>
              <a:t>Job Enlargement</a:t>
            </a:r>
          </a:p>
          <a:p>
            <a:pPr algn="ctr">
              <a:spcAft>
                <a:spcPts val="600"/>
              </a:spcAft>
            </a:pPr>
            <a:r>
              <a:rPr lang="en-US" sz="1200" i="1" dirty="0" smtClean="0">
                <a:solidFill>
                  <a:schemeClr val="tx2"/>
                </a:solidFill>
              </a:rPr>
              <a:t>Job Enrichment</a:t>
            </a:r>
          </a:p>
        </p:txBody>
      </p:sp>
      <p:sp>
        <p:nvSpPr>
          <p:cNvPr id="20" name="Rechteck 19"/>
          <p:cNvSpPr/>
          <p:nvPr/>
        </p:nvSpPr>
        <p:spPr>
          <a:xfrm>
            <a:off x="6660232" y="2852936"/>
            <a:ext cx="1836668" cy="2664296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en-US" sz="1600" b="1" dirty="0" smtClean="0">
              <a:solidFill>
                <a:schemeClr val="tx2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1600" b="1" dirty="0" smtClean="0">
                <a:solidFill>
                  <a:schemeClr val="tx2"/>
                </a:solidFill>
              </a:rPr>
              <a:t>OFF THE JOB</a:t>
            </a:r>
          </a:p>
          <a:p>
            <a:pPr algn="ctr">
              <a:spcAft>
                <a:spcPts val="600"/>
              </a:spcAft>
            </a:pPr>
            <a:endParaRPr lang="en-US" sz="1200" i="1" dirty="0" smtClean="0">
              <a:solidFill>
                <a:schemeClr val="tx2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1200" i="1" dirty="0" err="1" smtClean="0">
                <a:solidFill>
                  <a:schemeClr val="tx2"/>
                </a:solidFill>
              </a:rPr>
              <a:t>Vortrag</a:t>
            </a:r>
            <a:endParaRPr lang="en-US" sz="1200" i="1" dirty="0" smtClean="0">
              <a:solidFill>
                <a:schemeClr val="tx2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1200" i="1" dirty="0" smtClean="0">
                <a:solidFill>
                  <a:schemeClr val="tx2"/>
                </a:solidFill>
              </a:rPr>
              <a:t>Seminar</a:t>
            </a:r>
          </a:p>
          <a:p>
            <a:pPr algn="ctr">
              <a:spcAft>
                <a:spcPts val="600"/>
              </a:spcAft>
            </a:pPr>
            <a:r>
              <a:rPr lang="en-US" sz="1200" i="1" dirty="0" err="1" smtClean="0">
                <a:solidFill>
                  <a:schemeClr val="tx2"/>
                </a:solidFill>
              </a:rPr>
              <a:t>Rollen</a:t>
            </a:r>
            <a:r>
              <a:rPr lang="en-US" sz="1200" i="1" dirty="0" smtClean="0">
                <a:solidFill>
                  <a:schemeClr val="tx2"/>
                </a:solidFill>
              </a:rPr>
              <a:t>- und </a:t>
            </a:r>
            <a:r>
              <a:rPr lang="en-US" sz="1200" i="1" dirty="0" err="1" smtClean="0">
                <a:solidFill>
                  <a:schemeClr val="tx2"/>
                </a:solidFill>
              </a:rPr>
              <a:t>Planspiel</a:t>
            </a:r>
            <a:endParaRPr lang="en-US" sz="1200" i="1" dirty="0" smtClean="0">
              <a:solidFill>
                <a:schemeClr val="tx2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1200" i="1" dirty="0" err="1" smtClean="0">
                <a:solidFill>
                  <a:schemeClr val="tx2"/>
                </a:solidFill>
              </a:rPr>
              <a:t>Fernunterricht</a:t>
            </a:r>
            <a:endParaRPr lang="en-US" sz="1200" i="1" dirty="0" smtClean="0">
              <a:solidFill>
                <a:schemeClr val="tx2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1200" i="1" dirty="0" err="1" smtClean="0">
                <a:solidFill>
                  <a:schemeClr val="tx2"/>
                </a:solidFill>
              </a:rPr>
              <a:t>Erfahrungskreise</a:t>
            </a:r>
            <a:endParaRPr lang="en-US" sz="1200" i="1" dirty="0" smtClean="0">
              <a:solidFill>
                <a:schemeClr val="tx2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4621772" y="2852936"/>
            <a:ext cx="1836668" cy="2664296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en-US" sz="1600" b="1" dirty="0" smtClean="0">
              <a:solidFill>
                <a:schemeClr val="tx2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1600" b="1" dirty="0" smtClean="0">
                <a:solidFill>
                  <a:schemeClr val="tx2"/>
                </a:solidFill>
              </a:rPr>
              <a:t>NEAR THE JOB</a:t>
            </a:r>
          </a:p>
          <a:p>
            <a:pPr algn="ctr">
              <a:spcAft>
                <a:spcPts val="600"/>
              </a:spcAft>
            </a:pPr>
            <a:endParaRPr lang="en-US" sz="1200" i="1" dirty="0" smtClean="0">
              <a:solidFill>
                <a:schemeClr val="tx2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1200" i="1" dirty="0" err="1" smtClean="0">
                <a:solidFill>
                  <a:schemeClr val="tx2"/>
                </a:solidFill>
              </a:rPr>
              <a:t>Projektgruppen</a:t>
            </a:r>
            <a:endParaRPr lang="en-US" sz="1200" i="1" dirty="0" smtClean="0">
              <a:solidFill>
                <a:schemeClr val="tx2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1200" i="1" dirty="0" err="1" smtClean="0">
                <a:solidFill>
                  <a:schemeClr val="tx2"/>
                </a:solidFill>
              </a:rPr>
              <a:t>Qualitätszirkel</a:t>
            </a:r>
            <a:endParaRPr lang="en-US" sz="1200" i="1" dirty="0" smtClean="0">
              <a:solidFill>
                <a:schemeClr val="tx2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1200" i="1" dirty="0" err="1" smtClean="0">
                <a:solidFill>
                  <a:schemeClr val="tx2"/>
                </a:solidFill>
              </a:rPr>
              <a:t>Sonderaufgaben</a:t>
            </a:r>
            <a:endParaRPr lang="en-US" sz="1200" i="1" dirty="0" smtClean="0">
              <a:solidFill>
                <a:schemeClr val="tx2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1200" i="1" dirty="0" err="1" smtClean="0">
                <a:solidFill>
                  <a:schemeClr val="tx2"/>
                </a:solidFill>
              </a:rPr>
              <a:t>Vertretung</a:t>
            </a:r>
            <a:endParaRPr lang="en-US" sz="1200" i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45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39750" y="574675"/>
            <a:ext cx="813593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2200" dirty="0" smtClean="0">
                <a:solidFill>
                  <a:schemeClr val="accent1">
                    <a:lumMod val="50000"/>
                  </a:schemeClr>
                </a:solidFill>
              </a:rPr>
              <a:t>Maßnahmen der Personalentwicklung</a:t>
            </a:r>
            <a:endParaRPr lang="de-DE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539750" y="1412776"/>
            <a:ext cx="8424863" cy="14773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Übersicht über Maßnahmen</a:t>
            </a: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10" name="ChartObject"/>
          <p:cNvGraphicFramePr/>
          <p:nvPr>
            <p:extLst>
              <p:ext uri="{D42A27DB-BD31-4B8C-83A1-F6EECF244321}">
                <p14:modId xmlns:p14="http://schemas.microsoft.com/office/powerpoint/2010/main" val="3332199685"/>
              </p:ext>
            </p:extLst>
          </p:nvPr>
        </p:nvGraphicFramePr>
        <p:xfrm>
          <a:off x="1121836" y="2457168"/>
          <a:ext cx="6293904" cy="3636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7739584" y="6165304"/>
            <a:ext cx="9361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900" dirty="0" smtClean="0"/>
              <a:t>Hays (2019)</a:t>
            </a:r>
            <a:endParaRPr lang="de-DE" sz="900" dirty="0"/>
          </a:p>
        </p:txBody>
      </p:sp>
      <p:sp>
        <p:nvSpPr>
          <p:cNvPr id="13" name="Textfeld 12"/>
          <p:cNvSpPr txBox="1"/>
          <p:nvPr/>
        </p:nvSpPr>
        <p:spPr>
          <a:xfrm>
            <a:off x="4115072" y="2057058"/>
            <a:ext cx="2849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 smtClean="0">
                <a:solidFill>
                  <a:schemeClr val="tx2"/>
                </a:solidFill>
              </a:rPr>
              <a:t>Welche Maßnahmen der Personalentwicklung setzen Sie aktuell ein?</a:t>
            </a:r>
            <a:endParaRPr lang="de-DE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63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39750" y="574675"/>
            <a:ext cx="813593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2200" dirty="0" smtClean="0">
                <a:solidFill>
                  <a:schemeClr val="accent1">
                    <a:lumMod val="50000"/>
                  </a:schemeClr>
                </a:solidFill>
              </a:rPr>
              <a:t>Maßnahmen der Personalentwicklung</a:t>
            </a:r>
            <a:endParaRPr lang="de-DE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539750" y="1412776"/>
            <a:ext cx="8424863" cy="14773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Übersicht über Maßnahmen</a:t>
            </a: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739584" y="6165304"/>
            <a:ext cx="9361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900" dirty="0" err="1" smtClean="0"/>
              <a:t>iwd</a:t>
            </a:r>
            <a:r>
              <a:rPr lang="de-DE" sz="900" dirty="0" smtClean="0"/>
              <a:t> (2019)</a:t>
            </a:r>
            <a:endParaRPr lang="de-DE" sz="900" dirty="0"/>
          </a:p>
        </p:txBody>
      </p:sp>
      <p:graphicFrame>
        <p:nvGraphicFramePr>
          <p:cNvPr id="9" name="New Tabl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05395"/>
              </p:ext>
            </p:extLst>
          </p:nvPr>
        </p:nvGraphicFramePr>
        <p:xfrm>
          <a:off x="1114849" y="3140968"/>
          <a:ext cx="6624735" cy="1572143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324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49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49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49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49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2374">
                <a:tc>
                  <a:txBody>
                    <a:bodyPr/>
                    <a:lstStyle/>
                    <a:p>
                      <a:pPr algn="l"/>
                      <a:endParaRPr sz="1000" b="1" dirty="0">
                        <a:solidFill>
                          <a:srgbClr val="0F283E"/>
                        </a:solidFill>
                        <a:latin typeface="Open Sans Light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000" dirty="0" err="1"/>
                        <a:t>Alle</a:t>
                      </a:r>
                      <a:r>
                        <a:rPr sz="1000" dirty="0"/>
                        <a:t> </a:t>
                      </a:r>
                      <a:r>
                        <a:rPr sz="1000" dirty="0" err="1"/>
                        <a:t>Branchen</a:t>
                      </a:r>
                      <a:endParaRPr sz="1000" b="1" dirty="0">
                        <a:solidFill>
                          <a:srgbClr val="0F283E"/>
                        </a:solidFill>
                        <a:latin typeface="Open Sans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000" dirty="0" err="1"/>
                        <a:t>Industrie</a:t>
                      </a:r>
                      <a:endParaRPr sz="1000" b="1" dirty="0">
                        <a:solidFill>
                          <a:srgbClr val="0F283E"/>
                        </a:solidFill>
                        <a:latin typeface="Open Sans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000" dirty="0" err="1"/>
                        <a:t>Unternehmensnahe</a:t>
                      </a:r>
                      <a:r>
                        <a:rPr sz="1000" dirty="0"/>
                        <a:t> </a:t>
                      </a:r>
                      <a:r>
                        <a:rPr sz="1000" dirty="0" err="1"/>
                        <a:t>Dienstleistungen</a:t>
                      </a:r>
                      <a:endParaRPr sz="1000" b="1" dirty="0">
                        <a:solidFill>
                          <a:srgbClr val="0F283E"/>
                        </a:solidFill>
                        <a:latin typeface="Open Sans Light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000" dirty="0" err="1"/>
                        <a:t>Gesellschaftsnahe</a:t>
                      </a:r>
                      <a:r>
                        <a:rPr sz="1000" dirty="0"/>
                        <a:t> </a:t>
                      </a:r>
                      <a:r>
                        <a:rPr sz="1000" dirty="0" err="1"/>
                        <a:t>Dienstleister</a:t>
                      </a:r>
                      <a:endParaRPr sz="1000" b="1" dirty="0">
                        <a:solidFill>
                          <a:srgbClr val="0F283E"/>
                        </a:solidFill>
                        <a:latin typeface="Open Sans Light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923">
                <a:tc>
                  <a:txBody>
                    <a:bodyPr/>
                    <a:lstStyle/>
                    <a:p>
                      <a:pPr algn="ctr"/>
                      <a:r>
                        <a:rPr sz="1000" dirty="0" err="1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Direkte</a:t>
                      </a:r>
                      <a:r>
                        <a:rPr sz="1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sz="10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Kosten</a:t>
                      </a:r>
                      <a:r>
                        <a:rPr lang="de-DE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/</a:t>
                      </a:r>
                      <a:r>
                        <a:rPr lang="de-DE" sz="10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MA</a:t>
                      </a:r>
                      <a:endParaRPr sz="1000" dirty="0">
                        <a:solidFill>
                          <a:schemeClr val="tx2">
                            <a:lumMod val="50000"/>
                          </a:schemeClr>
                        </a:solidFill>
                        <a:latin typeface="Open Sans Light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629</a:t>
                      </a:r>
                      <a:endParaRPr sz="1000" dirty="0">
                        <a:solidFill>
                          <a:schemeClr val="tx2">
                            <a:lumMod val="50000"/>
                          </a:schemeClr>
                        </a:solidFill>
                        <a:latin typeface="Open Sans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496</a:t>
                      </a:r>
                      <a:endParaRPr sz="1000" dirty="0">
                        <a:solidFill>
                          <a:schemeClr val="tx2">
                            <a:lumMod val="50000"/>
                          </a:schemeClr>
                        </a:solidFill>
                        <a:latin typeface="Open Sans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899</a:t>
                      </a:r>
                      <a:endParaRPr sz="1000" dirty="0">
                        <a:solidFill>
                          <a:schemeClr val="tx2">
                            <a:lumMod val="50000"/>
                          </a:schemeClr>
                        </a:solidFill>
                        <a:latin typeface="Open Sans Ligh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sz="1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495</a:t>
                      </a:r>
                      <a:endParaRPr sz="1000">
                        <a:solidFill>
                          <a:schemeClr val="tx2">
                            <a:lumMod val="50000"/>
                          </a:schemeClr>
                        </a:solidFill>
                        <a:latin typeface="Open Sans Ligh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923">
                <a:tc>
                  <a:txBody>
                    <a:bodyPr/>
                    <a:lstStyle/>
                    <a:p>
                      <a:pPr algn="ctr"/>
                      <a:r>
                        <a:rPr sz="1000" dirty="0" err="1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Indirekte</a:t>
                      </a:r>
                      <a:r>
                        <a:rPr sz="1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sz="10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Kosten</a:t>
                      </a:r>
                      <a:r>
                        <a:rPr lang="de-DE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/ MA</a:t>
                      </a:r>
                      <a:endParaRPr sz="1000" dirty="0">
                        <a:solidFill>
                          <a:schemeClr val="tx2">
                            <a:lumMod val="50000"/>
                          </a:schemeClr>
                        </a:solidFill>
                        <a:latin typeface="Open Sans Light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608</a:t>
                      </a:r>
                      <a:endParaRPr sz="1000" dirty="0">
                        <a:solidFill>
                          <a:schemeClr val="tx2">
                            <a:lumMod val="50000"/>
                          </a:schemeClr>
                        </a:solidFill>
                        <a:latin typeface="Open Sans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508</a:t>
                      </a:r>
                      <a:endParaRPr sz="1000" dirty="0">
                        <a:solidFill>
                          <a:schemeClr val="tx2">
                            <a:lumMod val="50000"/>
                          </a:schemeClr>
                        </a:solidFill>
                        <a:latin typeface="Open Sans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885</a:t>
                      </a:r>
                      <a:endParaRPr sz="1000" dirty="0">
                        <a:solidFill>
                          <a:schemeClr val="tx2">
                            <a:lumMod val="50000"/>
                          </a:schemeClr>
                        </a:solidFill>
                        <a:latin typeface="Open Sans Ligh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sz="1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438</a:t>
                      </a:r>
                      <a:endParaRPr sz="1000" dirty="0">
                        <a:solidFill>
                          <a:schemeClr val="tx2">
                            <a:lumMod val="50000"/>
                          </a:schemeClr>
                        </a:solidFill>
                        <a:latin typeface="Open Sans Ligh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923">
                <a:tc>
                  <a:txBody>
                    <a:bodyPr/>
                    <a:lstStyle/>
                    <a:p>
                      <a:pPr algn="ctr"/>
                      <a:r>
                        <a:rPr sz="1000" b="1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Gesamkosten</a:t>
                      </a:r>
                      <a:r>
                        <a:rPr lang="de-DE" sz="1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/ MA</a:t>
                      </a:r>
                      <a:endParaRPr sz="10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Open Sans Light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0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1236</a:t>
                      </a:r>
                      <a:endParaRPr sz="10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Open Sans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0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1005</a:t>
                      </a:r>
                      <a:endParaRPr sz="10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Open Sans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0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1783</a:t>
                      </a:r>
                      <a:endParaRPr sz="10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Open Sans Ligh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sz="10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934</a:t>
                      </a:r>
                      <a:endParaRPr sz="10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Open Sans Ligh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3058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59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514751" y="3284984"/>
            <a:ext cx="6768752" cy="1224136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solidFill>
              <a:schemeClr val="accent1">
                <a:shade val="50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539750" y="574675"/>
            <a:ext cx="6840538" cy="431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200" dirty="0">
                <a:solidFill>
                  <a:schemeClr val="accent1">
                    <a:lumMod val="50000"/>
                  </a:schemeClr>
                </a:solidFill>
              </a:rPr>
              <a:t>Ziel der Veranstaltung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39750" y="1412776"/>
            <a:ext cx="8424863" cy="455509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Antworten auf die Fragen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</a:rPr>
              <a:t>Über welche Maßnahmen reden wir in der Personalentwicklung?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Klassifikation von Maßnahmen der Personalentwicklung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Verbreitung der Methoden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Aufwand für Maßnahmen der Personalentwicklung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1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1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</a:rPr>
              <a:t>Warum braucht es ein Personalentwicklungscontrolling?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800" dirty="0">
              <a:solidFill>
                <a:schemeClr val="accent1">
                  <a:lumMod val="50000"/>
                </a:schemeClr>
              </a:solidFill>
            </a:endParaRP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Definition und Ziele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Funktionen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1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1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</a:rPr>
              <a:t>Wie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</a:rPr>
              <a:t>lässt sich PE-Controlling in der Praxis umsetzen?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Synopse von Modellen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Vorstellung des </a:t>
            </a:r>
            <a:r>
              <a:rPr lang="de-DE" sz="1400" dirty="0" err="1" smtClean="0">
                <a:solidFill>
                  <a:schemeClr val="accent1">
                    <a:lumMod val="50000"/>
                  </a:schemeClr>
                </a:solidFill>
              </a:rPr>
              <a:t>Kirkpatrick</a:t>
            </a: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-Modells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de-DE" sz="1400" dirty="0" smtClean="0">
                <a:solidFill>
                  <a:schemeClr val="accent1">
                    <a:lumMod val="50000"/>
                  </a:schemeClr>
                </a:solidFill>
              </a:rPr>
              <a:t>Würdigung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14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34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39750" y="574675"/>
            <a:ext cx="6840538" cy="431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200" dirty="0" smtClean="0">
                <a:solidFill>
                  <a:schemeClr val="accent1">
                    <a:lumMod val="50000"/>
                  </a:schemeClr>
                </a:solidFill>
              </a:rPr>
              <a:t>Ziele und Funktionen</a:t>
            </a:r>
            <a:endParaRPr lang="de-DE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539750" y="1412776"/>
            <a:ext cx="8424863" cy="14773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Ziele des PE-Controllings</a:t>
            </a: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2339752" y="2420938"/>
            <a:ext cx="4464496" cy="13107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/>
              <a:t>Systematisches Vorgehen zur Überprüfung der Wirksamkeit bzw. des Erfolgs einer Bildungsmaßnahme</a:t>
            </a:r>
          </a:p>
        </p:txBody>
      </p:sp>
      <p:sp>
        <p:nvSpPr>
          <p:cNvPr id="6" name="Rechteck 5"/>
          <p:cNvSpPr/>
          <p:nvPr/>
        </p:nvSpPr>
        <p:spPr>
          <a:xfrm>
            <a:off x="1176586" y="4316419"/>
            <a:ext cx="3168352" cy="136815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 smtClean="0">
                <a:solidFill>
                  <a:schemeClr val="tx2">
                    <a:lumMod val="50000"/>
                  </a:schemeClr>
                </a:solidFill>
              </a:rPr>
              <a:t>Ökonomische Perspektive</a:t>
            </a:r>
            <a:endParaRPr lang="de-DE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4780756" y="4320895"/>
            <a:ext cx="3168352" cy="136815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 smtClean="0">
                <a:solidFill>
                  <a:schemeClr val="tx2">
                    <a:lumMod val="50000"/>
                  </a:schemeClr>
                </a:solidFill>
              </a:rPr>
              <a:t>Pädagogische Perspektive</a:t>
            </a:r>
            <a:endParaRPr lang="de-DE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8" name="Gerade Verbindung 7"/>
          <p:cNvCxnSpPr/>
          <p:nvPr/>
        </p:nvCxnSpPr>
        <p:spPr>
          <a:xfrm flipH="1">
            <a:off x="2866145" y="3777743"/>
            <a:ext cx="769751" cy="486896"/>
          </a:xfrm>
          <a:prstGeom prst="line">
            <a:avLst/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5508626" y="3777743"/>
            <a:ext cx="738493" cy="479212"/>
          </a:xfrm>
          <a:prstGeom prst="line">
            <a:avLst/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247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39750" y="574675"/>
            <a:ext cx="6840538" cy="431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200" dirty="0" smtClean="0">
                <a:solidFill>
                  <a:schemeClr val="accent1">
                    <a:lumMod val="50000"/>
                  </a:schemeClr>
                </a:solidFill>
              </a:rPr>
              <a:t>Ziele und Funktionen</a:t>
            </a:r>
            <a:endParaRPr lang="de-DE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539750" y="1412776"/>
            <a:ext cx="8424863" cy="36009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Drei Funktionen des Personalcontrollings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16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endParaRPr lang="de-DE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</a:rPr>
              <a:t>Legitimierungsfunktion</a:t>
            </a: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endParaRPr lang="de-DE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endParaRPr lang="de-DE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</a:rPr>
              <a:t>	Optimierungsfunktion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16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endParaRPr lang="de-DE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</a:rPr>
              <a:t>	Feedbackfunktion</a:t>
            </a:r>
            <a:endParaRPr lang="de-DE" sz="16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de-DE" sz="16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4" name="Grafik 23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55575" y="2348880"/>
            <a:ext cx="579913" cy="579913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6050" y="3376042"/>
            <a:ext cx="769049" cy="44019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16993" y="4374629"/>
            <a:ext cx="463264" cy="457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54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elfolie - blank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913</Words>
  <Application>Microsoft Office PowerPoint</Application>
  <PresentationFormat>Bildschirmpräsentation (4:3)</PresentationFormat>
  <Paragraphs>415</Paragraphs>
  <Slides>21</Slides>
  <Notes>21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7" baseType="lpstr">
      <vt:lpstr>Arial</vt:lpstr>
      <vt:lpstr>Calibri</vt:lpstr>
      <vt:lpstr>Cambria Math</vt:lpstr>
      <vt:lpstr>Open Sans Light</vt:lpstr>
      <vt:lpstr>Wingdings</vt:lpstr>
      <vt:lpstr>Titelfolie - blank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Lincoln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Paul, Christopher</dc:creator>
  <cp:lastModifiedBy>Christopher Paul</cp:lastModifiedBy>
  <cp:revision>360</cp:revision>
  <dcterms:created xsi:type="dcterms:W3CDTF">2011-09-17T10:43:50Z</dcterms:created>
  <dcterms:modified xsi:type="dcterms:W3CDTF">2021-12-07T07:39:01Z</dcterms:modified>
</cp:coreProperties>
</file>